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142"/>
  </p:notesMasterIdLst>
  <p:sldIdLst>
    <p:sldId id="436" r:id="rId3"/>
    <p:sldId id="1071" r:id="rId4"/>
    <p:sldId id="1199" r:id="rId5"/>
    <p:sldId id="1200" r:id="rId6"/>
    <p:sldId id="1201" r:id="rId7"/>
    <p:sldId id="1196" r:id="rId8"/>
    <p:sldId id="1204" r:id="rId9"/>
    <p:sldId id="1202" r:id="rId10"/>
    <p:sldId id="1203" r:id="rId11"/>
    <p:sldId id="1197" r:id="rId12"/>
    <p:sldId id="1198" r:id="rId13"/>
    <p:sldId id="1133" r:id="rId14"/>
    <p:sldId id="1137" r:id="rId15"/>
    <p:sldId id="1138" r:id="rId16"/>
    <p:sldId id="1139" r:id="rId17"/>
    <p:sldId id="1140" r:id="rId18"/>
    <p:sldId id="1141" r:id="rId19"/>
    <p:sldId id="1143" r:id="rId20"/>
    <p:sldId id="1144" r:id="rId21"/>
    <p:sldId id="1146" r:id="rId22"/>
    <p:sldId id="1145" r:id="rId23"/>
    <p:sldId id="1147" r:id="rId24"/>
    <p:sldId id="1148" r:id="rId25"/>
    <p:sldId id="1149" r:id="rId26"/>
    <p:sldId id="1150" r:id="rId27"/>
    <p:sldId id="1152" r:id="rId28"/>
    <p:sldId id="1153" r:id="rId29"/>
    <p:sldId id="1154" r:id="rId30"/>
    <p:sldId id="1155" r:id="rId31"/>
    <p:sldId id="1158" r:id="rId32"/>
    <p:sldId id="1159" r:id="rId33"/>
    <p:sldId id="1160" r:id="rId34"/>
    <p:sldId id="1161" r:id="rId35"/>
    <p:sldId id="1163" r:id="rId36"/>
    <p:sldId id="1164" r:id="rId37"/>
    <p:sldId id="1165" r:id="rId38"/>
    <p:sldId id="1166" r:id="rId39"/>
    <p:sldId id="1168" r:id="rId40"/>
    <p:sldId id="1169" r:id="rId41"/>
    <p:sldId id="1170" r:id="rId42"/>
    <p:sldId id="1171" r:id="rId43"/>
    <p:sldId id="1172" r:id="rId44"/>
    <p:sldId id="1173" r:id="rId45"/>
    <p:sldId id="1176" r:id="rId46"/>
    <p:sldId id="1175" r:id="rId47"/>
    <p:sldId id="1177" r:id="rId48"/>
    <p:sldId id="1181" r:id="rId49"/>
    <p:sldId id="1178" r:id="rId50"/>
    <p:sldId id="1179" r:id="rId51"/>
    <p:sldId id="1167" r:id="rId52"/>
    <p:sldId id="1182" r:id="rId53"/>
    <p:sldId id="1184" r:id="rId54"/>
    <p:sldId id="1183" r:id="rId55"/>
    <p:sldId id="1185" r:id="rId56"/>
    <p:sldId id="1186" r:id="rId57"/>
    <p:sldId id="1187" r:id="rId58"/>
    <p:sldId id="1188" r:id="rId59"/>
    <p:sldId id="1189" r:id="rId60"/>
    <p:sldId id="1190" r:id="rId61"/>
    <p:sldId id="1191" r:id="rId62"/>
    <p:sldId id="1192" r:id="rId63"/>
    <p:sldId id="1193" r:id="rId64"/>
    <p:sldId id="1194" r:id="rId65"/>
    <p:sldId id="1195" r:id="rId66"/>
    <p:sldId id="1208" r:id="rId67"/>
    <p:sldId id="1209" r:id="rId68"/>
    <p:sldId id="1210" r:id="rId69"/>
    <p:sldId id="1211" r:id="rId70"/>
    <p:sldId id="1212" r:id="rId71"/>
    <p:sldId id="1213" r:id="rId72"/>
    <p:sldId id="1215" r:id="rId73"/>
    <p:sldId id="1216" r:id="rId74"/>
    <p:sldId id="1217" r:id="rId75"/>
    <p:sldId id="1218" r:id="rId76"/>
    <p:sldId id="1219" r:id="rId77"/>
    <p:sldId id="1220" r:id="rId78"/>
    <p:sldId id="1221" r:id="rId79"/>
    <p:sldId id="1222" r:id="rId80"/>
    <p:sldId id="1223" r:id="rId81"/>
    <p:sldId id="1224" r:id="rId82"/>
    <p:sldId id="1225" r:id="rId83"/>
    <p:sldId id="1226" r:id="rId84"/>
    <p:sldId id="1227" r:id="rId85"/>
    <p:sldId id="1228" r:id="rId86"/>
    <p:sldId id="1229" r:id="rId87"/>
    <p:sldId id="1230" r:id="rId88"/>
    <p:sldId id="1231" r:id="rId89"/>
    <p:sldId id="1232" r:id="rId90"/>
    <p:sldId id="1233" r:id="rId91"/>
    <p:sldId id="1234" r:id="rId92"/>
    <p:sldId id="1235" r:id="rId93"/>
    <p:sldId id="1236" r:id="rId94"/>
    <p:sldId id="1237" r:id="rId95"/>
    <p:sldId id="1238" r:id="rId96"/>
    <p:sldId id="1239" r:id="rId97"/>
    <p:sldId id="1240" r:id="rId98"/>
    <p:sldId id="1241" r:id="rId99"/>
    <p:sldId id="1242" r:id="rId100"/>
    <p:sldId id="1243" r:id="rId101"/>
    <p:sldId id="1244" r:id="rId102"/>
    <p:sldId id="1245" r:id="rId103"/>
    <p:sldId id="1246" r:id="rId104"/>
    <p:sldId id="1247" r:id="rId105"/>
    <p:sldId id="1248" r:id="rId106"/>
    <p:sldId id="1249" r:id="rId107"/>
    <p:sldId id="1250" r:id="rId108"/>
    <p:sldId id="1251" r:id="rId109"/>
    <p:sldId id="1252" r:id="rId110"/>
    <p:sldId id="1253" r:id="rId111"/>
    <p:sldId id="1254" r:id="rId112"/>
    <p:sldId id="1255" r:id="rId113"/>
    <p:sldId id="1256" r:id="rId114"/>
    <p:sldId id="1257" r:id="rId115"/>
    <p:sldId id="1258" r:id="rId116"/>
    <p:sldId id="1259" r:id="rId117"/>
    <p:sldId id="1260" r:id="rId118"/>
    <p:sldId id="1261" r:id="rId119"/>
    <p:sldId id="1262" r:id="rId120"/>
    <p:sldId id="1263" r:id="rId121"/>
    <p:sldId id="1264" r:id="rId122"/>
    <p:sldId id="1265" r:id="rId123"/>
    <p:sldId id="1266" r:id="rId124"/>
    <p:sldId id="1267" r:id="rId125"/>
    <p:sldId id="1268" r:id="rId126"/>
    <p:sldId id="1269" r:id="rId127"/>
    <p:sldId id="1270" r:id="rId128"/>
    <p:sldId id="1271" r:id="rId129"/>
    <p:sldId id="1272" r:id="rId130"/>
    <p:sldId id="1273" r:id="rId131"/>
    <p:sldId id="1274" r:id="rId132"/>
    <p:sldId id="1275" r:id="rId133"/>
    <p:sldId id="1276" r:id="rId134"/>
    <p:sldId id="1277" r:id="rId135"/>
    <p:sldId id="1278" r:id="rId136"/>
    <p:sldId id="1279" r:id="rId137"/>
    <p:sldId id="1280" r:id="rId138"/>
    <p:sldId id="1281" r:id="rId139"/>
    <p:sldId id="1282" r:id="rId140"/>
    <p:sldId id="1283" r:id="rId1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p15:clr>
            <a:srgbClr val="A4A3A4"/>
          </p15:clr>
        </p15:guide>
        <p15:guide id="2" pos="3858">
          <p15:clr>
            <a:srgbClr val="A4A3A4"/>
          </p15:clr>
        </p15:guide>
        <p15:guide id="3" pos="624">
          <p15:clr>
            <a:srgbClr val="A4A3A4"/>
          </p15:clr>
        </p15:guide>
        <p15:guide id="4" pos="6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5377"/>
    <a:srgbClr val="FD5C0C"/>
    <a:srgbClr val="F85208"/>
    <a:srgbClr val="F9680D"/>
    <a:srgbClr val="FCAD36"/>
    <a:srgbClr val="F0A240"/>
    <a:srgbClr val="92364D"/>
    <a:srgbClr val="CC4E3F"/>
    <a:srgbClr val="702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autoAdjust="0"/>
    <p:restoredTop sz="72738" autoAdjust="0"/>
  </p:normalViewPr>
  <p:slideViewPr>
    <p:cSldViewPr snapToGrid="0">
      <p:cViewPr varScale="1">
        <p:scale>
          <a:sx n="67" d="100"/>
          <a:sy n="67" d="100"/>
        </p:scale>
        <p:origin x="552" y="66"/>
      </p:cViewPr>
      <p:guideLst>
        <p:guide orient="horz" pos="2102"/>
        <p:guide pos="3858"/>
        <p:guide pos="624"/>
        <p:guide pos="6912"/>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654BA-D776-4004-B621-63C6FC9A374A}" type="datetimeFigureOut">
              <a:rPr lang="zh-CN" altLang="en-US" smtClean="0"/>
              <a:pPr/>
              <a:t>2018/10/22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868E5-5012-45F8-9BF1-47386CDDACE5}" type="slidenum">
              <a:rPr lang="zh-CN" altLang="en-US" smtClean="0"/>
              <a:pPr/>
              <a:t>‹#›</a:t>
            </a:fld>
            <a:endParaRPr lang="zh-CN" altLang="en-US"/>
          </a:p>
        </p:txBody>
      </p:sp>
    </p:spTree>
    <p:extLst>
      <p:ext uri="{BB962C8B-B14F-4D97-AF65-F5344CB8AC3E}">
        <p14:creationId xmlns:p14="http://schemas.microsoft.com/office/powerpoint/2010/main" val="1349638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64553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10</a:t>
            </a:fld>
            <a:endParaRPr lang="zh-CN" altLang="en-US"/>
          </a:p>
        </p:txBody>
      </p:sp>
    </p:spTree>
    <p:extLst>
      <p:ext uri="{BB962C8B-B14F-4D97-AF65-F5344CB8AC3E}">
        <p14:creationId xmlns:p14="http://schemas.microsoft.com/office/powerpoint/2010/main" val="36871702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7373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B8C84464-D1A7-4F4B-9C38-6D2FD128E867}" type="slidenum">
              <a:rPr lang="en-US" altLang="zh-CN" b="0" smtClean="0">
                <a:solidFill>
                  <a:srgbClr val="000000"/>
                </a:solidFill>
              </a:rPr>
              <a:pPr/>
              <a:t>111</a:t>
            </a:fld>
            <a:endParaRPr lang="en-US" altLang="zh-CN" b="0" smtClean="0">
              <a:solidFill>
                <a:srgbClr val="000000"/>
              </a:solidFill>
            </a:endParaRPr>
          </a:p>
        </p:txBody>
      </p:sp>
    </p:spTree>
    <p:extLst>
      <p:ext uri="{BB962C8B-B14F-4D97-AF65-F5344CB8AC3E}">
        <p14:creationId xmlns:p14="http://schemas.microsoft.com/office/powerpoint/2010/main" val="35747593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7578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5A7E6D2C-7877-4BF8-BAB7-85CA9DE754F0}" type="slidenum">
              <a:rPr lang="en-US" altLang="zh-CN" b="0" smtClean="0">
                <a:solidFill>
                  <a:srgbClr val="000000"/>
                </a:solidFill>
              </a:rPr>
              <a:pPr/>
              <a:t>112</a:t>
            </a:fld>
            <a:endParaRPr lang="en-US" altLang="zh-CN" b="0" smtClean="0">
              <a:solidFill>
                <a:srgbClr val="000000"/>
              </a:solidFill>
            </a:endParaRPr>
          </a:p>
        </p:txBody>
      </p:sp>
    </p:spTree>
    <p:extLst>
      <p:ext uri="{BB962C8B-B14F-4D97-AF65-F5344CB8AC3E}">
        <p14:creationId xmlns:p14="http://schemas.microsoft.com/office/powerpoint/2010/main" val="29293064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7782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2EA85ACB-7C51-418B-A348-74C19E47288C}" type="slidenum">
              <a:rPr lang="en-US" altLang="zh-CN" b="0" smtClean="0">
                <a:solidFill>
                  <a:srgbClr val="000000"/>
                </a:solidFill>
              </a:rPr>
              <a:pPr/>
              <a:t>113</a:t>
            </a:fld>
            <a:endParaRPr lang="en-US" altLang="zh-CN" b="0" smtClean="0">
              <a:solidFill>
                <a:srgbClr val="000000"/>
              </a:solidFill>
            </a:endParaRPr>
          </a:p>
        </p:txBody>
      </p:sp>
    </p:spTree>
    <p:extLst>
      <p:ext uri="{BB962C8B-B14F-4D97-AF65-F5344CB8AC3E}">
        <p14:creationId xmlns:p14="http://schemas.microsoft.com/office/powerpoint/2010/main" val="41136348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7987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B0C20067-E4AB-4E3E-944A-F8FAA4220351}" type="slidenum">
              <a:rPr lang="en-US" altLang="zh-CN" b="0" smtClean="0">
                <a:solidFill>
                  <a:srgbClr val="000000"/>
                </a:solidFill>
              </a:rPr>
              <a:pPr/>
              <a:t>114</a:t>
            </a:fld>
            <a:endParaRPr lang="en-US" altLang="zh-CN" b="0" smtClean="0">
              <a:solidFill>
                <a:srgbClr val="000000"/>
              </a:solidFill>
            </a:endParaRPr>
          </a:p>
        </p:txBody>
      </p:sp>
    </p:spTree>
    <p:extLst>
      <p:ext uri="{BB962C8B-B14F-4D97-AF65-F5344CB8AC3E}">
        <p14:creationId xmlns:p14="http://schemas.microsoft.com/office/powerpoint/2010/main" val="41745352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p:spPr>
        <p:txBody>
          <a:bodyPr/>
          <a:lstStyle/>
          <a:p>
            <a:pPr eaLnBrk="1" hangingPunct="1">
              <a:buFont typeface="Monotype Sorts" charset="0"/>
              <a:buNone/>
            </a:pPr>
            <a:r>
              <a:rPr lang="zh-CN" altLang="en-US" b="1" smtClean="0">
                <a:latin typeface="Arial" panose="020B0604020202020204" pitchFamily="34" charset="0"/>
              </a:rPr>
              <a:t>生理的需求：维持人类自身生命的基本需求</a:t>
            </a:r>
            <a:r>
              <a:rPr lang="en-US" altLang="zh-CN" b="1" smtClean="0">
                <a:latin typeface="Arial" panose="020B0604020202020204" pitchFamily="34" charset="0"/>
              </a:rPr>
              <a:t>,</a:t>
            </a:r>
            <a:r>
              <a:rPr lang="zh-CN" altLang="en-US" b="1" smtClean="0">
                <a:latin typeface="Arial" panose="020B0604020202020204" pitchFamily="34" charset="0"/>
              </a:rPr>
              <a:t>如食物、水、衣着、住所、睡眠。</a:t>
            </a:r>
          </a:p>
          <a:p>
            <a:pPr eaLnBrk="1" hangingPunct="1">
              <a:buFont typeface="Monotype Sorts" charset="0"/>
              <a:buNone/>
            </a:pPr>
            <a:r>
              <a:rPr lang="en-US" altLang="zh-CN" b="1" smtClean="0">
                <a:latin typeface="Arial" panose="020B0604020202020204" pitchFamily="34" charset="0"/>
              </a:rPr>
              <a:t>2. </a:t>
            </a:r>
            <a:r>
              <a:rPr lang="zh-CN" altLang="en-US" b="1" smtClean="0">
                <a:latin typeface="Arial" panose="020B0604020202020204" pitchFamily="34" charset="0"/>
              </a:rPr>
              <a:t>保障或安全的需求：避免人身危险，不受失去工作、财产、食物和住所等威胁。</a:t>
            </a:r>
          </a:p>
          <a:p>
            <a:pPr eaLnBrk="1" hangingPunct="1">
              <a:buFont typeface="Monotype Sorts" charset="0"/>
              <a:buNone/>
            </a:pPr>
            <a:r>
              <a:rPr lang="en-US" altLang="zh-CN" b="1" smtClean="0">
                <a:latin typeface="Arial" panose="020B0604020202020204" pitchFamily="34" charset="0"/>
              </a:rPr>
              <a:t>3. </a:t>
            </a:r>
            <a:r>
              <a:rPr lang="zh-CN" altLang="en-US" b="1" smtClean="0">
                <a:latin typeface="Arial" panose="020B0604020202020204" pitchFamily="34" charset="0"/>
              </a:rPr>
              <a:t>社会认同或归属的需求：人是社会人，需要有所归属，并为别人所承认。</a:t>
            </a:r>
          </a:p>
          <a:p>
            <a:pPr eaLnBrk="1" hangingPunct="1">
              <a:buFont typeface="Monotype Sorts" charset="0"/>
              <a:buNone/>
            </a:pPr>
            <a:r>
              <a:rPr lang="en-US" altLang="zh-CN" b="1" smtClean="0">
                <a:latin typeface="Arial" panose="020B0604020202020204" pitchFamily="34" charset="0"/>
              </a:rPr>
              <a:t>4. </a:t>
            </a:r>
            <a:r>
              <a:rPr lang="zh-CN" altLang="en-US" b="1" smtClean="0">
                <a:latin typeface="Arial" panose="020B0604020202020204" pitchFamily="34" charset="0"/>
              </a:rPr>
              <a:t>尊重的需求：受到别人尊重，产生诸如权利、威望、地位和自信等方面的满足。</a:t>
            </a:r>
          </a:p>
          <a:p>
            <a:pPr eaLnBrk="1" hangingPunct="1">
              <a:buFont typeface="Monotype Sorts" charset="0"/>
              <a:buNone/>
            </a:pPr>
            <a:r>
              <a:rPr lang="en-US" altLang="zh-CN" b="1" smtClean="0">
                <a:latin typeface="Arial" panose="020B0604020202020204" pitchFamily="34" charset="0"/>
              </a:rPr>
              <a:t>5. </a:t>
            </a:r>
            <a:r>
              <a:rPr lang="zh-CN" altLang="en-US" b="1" smtClean="0">
                <a:latin typeface="Arial" panose="020B0604020202020204" pitchFamily="34" charset="0"/>
              </a:rPr>
              <a:t>自我实现的需求： 充分发挥个人的潜在能力并有所成就的愿望。</a:t>
            </a:r>
          </a:p>
          <a:p>
            <a:pPr eaLnBrk="1" hangingPunct="1"/>
            <a:endParaRPr lang="en-US" altLang="zh-CN" smtClean="0">
              <a:latin typeface="Arial" panose="020B0604020202020204" pitchFamily="34" charset="0"/>
            </a:endParaRPr>
          </a:p>
          <a:p>
            <a:pPr eaLnBrk="1" hangingPunct="1"/>
            <a:endParaRPr lang="zh-CN" altLang="en-US" smtClean="0">
              <a:latin typeface="Arial" panose="020B0604020202020204" pitchFamily="34" charset="0"/>
            </a:endParaRPr>
          </a:p>
        </p:txBody>
      </p:sp>
      <p:sp>
        <p:nvSpPr>
          <p:cNvPr id="8192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D41D25A-4D68-4711-936F-C60608E4244D}" type="slidenum">
              <a:rPr lang="en-US" altLang="zh-CN" b="0" smtClean="0">
                <a:solidFill>
                  <a:srgbClr val="000000"/>
                </a:solidFill>
              </a:rPr>
              <a:pPr/>
              <a:t>115</a:t>
            </a:fld>
            <a:endParaRPr lang="en-US" altLang="zh-CN" b="0" smtClean="0">
              <a:solidFill>
                <a:srgbClr val="000000"/>
              </a:solidFill>
            </a:endParaRPr>
          </a:p>
        </p:txBody>
      </p:sp>
    </p:spTree>
    <p:extLst>
      <p:ext uri="{BB962C8B-B14F-4D97-AF65-F5344CB8AC3E}">
        <p14:creationId xmlns:p14="http://schemas.microsoft.com/office/powerpoint/2010/main" val="2270475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8499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128A7B47-1687-4186-A911-6CCBF65FC2EB}" type="slidenum">
              <a:rPr lang="en-US" altLang="zh-CN" b="0" smtClean="0">
                <a:solidFill>
                  <a:srgbClr val="000000"/>
                </a:solidFill>
              </a:rPr>
              <a:pPr/>
              <a:t>117</a:t>
            </a:fld>
            <a:endParaRPr lang="en-US" altLang="zh-CN" b="0" smtClean="0">
              <a:solidFill>
                <a:srgbClr val="000000"/>
              </a:solidFill>
            </a:endParaRPr>
          </a:p>
        </p:txBody>
      </p:sp>
    </p:spTree>
    <p:extLst>
      <p:ext uri="{BB962C8B-B14F-4D97-AF65-F5344CB8AC3E}">
        <p14:creationId xmlns:p14="http://schemas.microsoft.com/office/powerpoint/2010/main" val="13902950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8704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6B0134FE-3F70-4CB3-A598-C1092FB2B604}" type="slidenum">
              <a:rPr lang="en-US" altLang="zh-CN" b="0" smtClean="0">
                <a:solidFill>
                  <a:srgbClr val="000000"/>
                </a:solidFill>
              </a:rPr>
              <a:pPr/>
              <a:t>118</a:t>
            </a:fld>
            <a:endParaRPr lang="en-US" altLang="zh-CN" b="0" smtClean="0">
              <a:solidFill>
                <a:srgbClr val="000000"/>
              </a:solidFill>
            </a:endParaRPr>
          </a:p>
        </p:txBody>
      </p:sp>
    </p:spTree>
    <p:extLst>
      <p:ext uri="{BB962C8B-B14F-4D97-AF65-F5344CB8AC3E}">
        <p14:creationId xmlns:p14="http://schemas.microsoft.com/office/powerpoint/2010/main" val="37649037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8909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3431AE4-B60A-459E-8B63-22236783016E}" type="slidenum">
              <a:rPr lang="en-US" altLang="zh-CN" b="0" smtClean="0">
                <a:solidFill>
                  <a:srgbClr val="000000"/>
                </a:solidFill>
              </a:rPr>
              <a:pPr/>
              <a:t>119</a:t>
            </a:fld>
            <a:endParaRPr lang="en-US" altLang="zh-CN" b="0" smtClean="0">
              <a:solidFill>
                <a:srgbClr val="000000"/>
              </a:solidFill>
            </a:endParaRPr>
          </a:p>
        </p:txBody>
      </p:sp>
    </p:spTree>
    <p:extLst>
      <p:ext uri="{BB962C8B-B14F-4D97-AF65-F5344CB8AC3E}">
        <p14:creationId xmlns:p14="http://schemas.microsoft.com/office/powerpoint/2010/main" val="2342758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9114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AF7C60FE-E85F-4898-9B4D-2E13D8B41F47}" type="slidenum">
              <a:rPr lang="en-US" altLang="zh-CN" b="0" smtClean="0">
                <a:solidFill>
                  <a:srgbClr val="000000"/>
                </a:solidFill>
              </a:rPr>
              <a:pPr/>
              <a:t>120</a:t>
            </a:fld>
            <a:endParaRPr lang="en-US" altLang="zh-CN" b="0" smtClean="0">
              <a:solidFill>
                <a:srgbClr val="000000"/>
              </a:solidFill>
            </a:endParaRPr>
          </a:p>
        </p:txBody>
      </p:sp>
    </p:spTree>
    <p:extLst>
      <p:ext uri="{BB962C8B-B14F-4D97-AF65-F5344CB8AC3E}">
        <p14:creationId xmlns:p14="http://schemas.microsoft.com/office/powerpoint/2010/main" val="28685079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p:spPr>
        <p:txBody>
          <a:bodyPr/>
          <a:lstStyle/>
          <a:p>
            <a:pPr eaLnBrk="1" hangingPunct="1"/>
            <a:r>
              <a:rPr lang="zh-CN" altLang="en-US" smtClean="0">
                <a:solidFill>
                  <a:schemeClr val="accent2"/>
                </a:solidFill>
                <a:latin typeface="Arial" panose="020B0604020202020204" pitchFamily="34" charset="0"/>
              </a:rPr>
              <a:t>需要强调的是必须明确技术能力和业务能力的要求，以及各类人员是否需要通过培训以达到技术能力或业务能力的要求。</a:t>
            </a:r>
            <a:endParaRPr lang="en-US" altLang="zh-CN" smtClean="0">
              <a:solidFill>
                <a:schemeClr val="accent2"/>
              </a:solidFill>
              <a:latin typeface="Arial" panose="020B0604020202020204" pitchFamily="34" charset="0"/>
            </a:endParaRPr>
          </a:p>
          <a:p>
            <a:pPr eaLnBrk="1" hangingPunct="1"/>
            <a:endParaRPr lang="zh-CN" altLang="en-US" smtClean="0">
              <a:latin typeface="Arial" panose="020B0604020202020204" pitchFamily="34" charset="0"/>
            </a:endParaRPr>
          </a:p>
        </p:txBody>
      </p:sp>
      <p:sp>
        <p:nvSpPr>
          <p:cNvPr id="9318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5D58B302-18AE-461D-A892-449E5869188C}" type="slidenum">
              <a:rPr lang="en-US" altLang="zh-CN" b="0" smtClean="0">
                <a:solidFill>
                  <a:srgbClr val="000000"/>
                </a:solidFill>
              </a:rPr>
              <a:pPr/>
              <a:t>121</a:t>
            </a:fld>
            <a:endParaRPr lang="en-US" altLang="zh-CN" b="0" smtClean="0">
              <a:solidFill>
                <a:srgbClr val="000000"/>
              </a:solidFill>
            </a:endParaRPr>
          </a:p>
        </p:txBody>
      </p:sp>
    </p:spTree>
    <p:extLst>
      <p:ext uri="{BB962C8B-B14F-4D97-AF65-F5344CB8AC3E}">
        <p14:creationId xmlns:p14="http://schemas.microsoft.com/office/powerpoint/2010/main" val="2244732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11</a:t>
            </a:fld>
            <a:endParaRPr lang="zh-CN" altLang="en-US"/>
          </a:p>
        </p:txBody>
      </p:sp>
    </p:spTree>
    <p:extLst>
      <p:ext uri="{BB962C8B-B14F-4D97-AF65-F5344CB8AC3E}">
        <p14:creationId xmlns:p14="http://schemas.microsoft.com/office/powerpoint/2010/main" val="36951665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9523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36E68D83-1BCE-4B5B-8FAD-29DF94C7807C}" type="slidenum">
              <a:rPr lang="en-US" altLang="zh-CN" b="0" smtClean="0">
                <a:solidFill>
                  <a:srgbClr val="000000"/>
                </a:solidFill>
              </a:rPr>
              <a:pPr/>
              <a:t>122</a:t>
            </a:fld>
            <a:endParaRPr lang="en-US" altLang="zh-CN" b="0" smtClean="0">
              <a:solidFill>
                <a:srgbClr val="000000"/>
              </a:solidFill>
            </a:endParaRPr>
          </a:p>
        </p:txBody>
      </p:sp>
    </p:spTree>
    <p:extLst>
      <p:ext uri="{BB962C8B-B14F-4D97-AF65-F5344CB8AC3E}">
        <p14:creationId xmlns:p14="http://schemas.microsoft.com/office/powerpoint/2010/main" val="24503501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9728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6CE01F8D-F5DB-474B-99BC-F1DB3B007CE6}" type="slidenum">
              <a:rPr lang="en-US" altLang="zh-CN" b="0" smtClean="0">
                <a:solidFill>
                  <a:srgbClr val="000000"/>
                </a:solidFill>
              </a:rPr>
              <a:pPr/>
              <a:t>123</a:t>
            </a:fld>
            <a:endParaRPr lang="en-US" altLang="zh-CN" b="0" smtClean="0">
              <a:solidFill>
                <a:srgbClr val="000000"/>
              </a:solidFill>
            </a:endParaRPr>
          </a:p>
        </p:txBody>
      </p:sp>
    </p:spTree>
    <p:extLst>
      <p:ext uri="{BB962C8B-B14F-4D97-AF65-F5344CB8AC3E}">
        <p14:creationId xmlns:p14="http://schemas.microsoft.com/office/powerpoint/2010/main" val="28882325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9933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F5C1AD3A-AC34-4084-AA52-553732EF6AB5}" type="slidenum">
              <a:rPr lang="en-US" altLang="zh-CN" b="0" smtClean="0">
                <a:solidFill>
                  <a:srgbClr val="000000"/>
                </a:solidFill>
              </a:rPr>
              <a:pPr/>
              <a:t>124</a:t>
            </a:fld>
            <a:endParaRPr lang="en-US" altLang="zh-CN" b="0" smtClean="0">
              <a:solidFill>
                <a:srgbClr val="000000"/>
              </a:solidFill>
            </a:endParaRPr>
          </a:p>
        </p:txBody>
      </p:sp>
    </p:spTree>
    <p:extLst>
      <p:ext uri="{BB962C8B-B14F-4D97-AF65-F5344CB8AC3E}">
        <p14:creationId xmlns:p14="http://schemas.microsoft.com/office/powerpoint/2010/main" val="4440602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0138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10F5CB18-7D2E-424C-B6DA-DCC520C22D51}" type="slidenum">
              <a:rPr lang="en-US" altLang="zh-CN" b="0" smtClean="0">
                <a:solidFill>
                  <a:srgbClr val="000000"/>
                </a:solidFill>
              </a:rPr>
              <a:pPr/>
              <a:t>125</a:t>
            </a:fld>
            <a:endParaRPr lang="en-US" altLang="zh-CN" b="0" smtClean="0">
              <a:solidFill>
                <a:srgbClr val="000000"/>
              </a:solidFill>
            </a:endParaRPr>
          </a:p>
        </p:txBody>
      </p:sp>
    </p:spTree>
    <p:extLst>
      <p:ext uri="{BB962C8B-B14F-4D97-AF65-F5344CB8AC3E}">
        <p14:creationId xmlns:p14="http://schemas.microsoft.com/office/powerpoint/2010/main" val="24242950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0445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AAC985FF-BBFC-4D61-9B6F-78B2BE2A9946}" type="slidenum">
              <a:rPr lang="en-US" altLang="zh-CN" b="0" smtClean="0">
                <a:solidFill>
                  <a:srgbClr val="000000"/>
                </a:solidFill>
              </a:rPr>
              <a:pPr/>
              <a:t>127</a:t>
            </a:fld>
            <a:endParaRPr lang="en-US" altLang="zh-CN" b="0" smtClean="0">
              <a:solidFill>
                <a:srgbClr val="000000"/>
              </a:solidFill>
            </a:endParaRPr>
          </a:p>
        </p:txBody>
      </p:sp>
    </p:spTree>
    <p:extLst>
      <p:ext uri="{BB962C8B-B14F-4D97-AF65-F5344CB8AC3E}">
        <p14:creationId xmlns:p14="http://schemas.microsoft.com/office/powerpoint/2010/main" val="14021408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0650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BFEAC2C-B21C-4647-9F7E-7E1734218399}" type="slidenum">
              <a:rPr lang="en-US" altLang="zh-CN" b="0" smtClean="0">
                <a:solidFill>
                  <a:srgbClr val="000000"/>
                </a:solidFill>
              </a:rPr>
              <a:pPr/>
              <a:t>128</a:t>
            </a:fld>
            <a:endParaRPr lang="en-US" altLang="zh-CN" b="0" smtClean="0">
              <a:solidFill>
                <a:srgbClr val="000000"/>
              </a:solidFill>
            </a:endParaRPr>
          </a:p>
        </p:txBody>
      </p:sp>
    </p:spTree>
    <p:extLst>
      <p:ext uri="{BB962C8B-B14F-4D97-AF65-F5344CB8AC3E}">
        <p14:creationId xmlns:p14="http://schemas.microsoft.com/office/powerpoint/2010/main" val="21461426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0854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ED068C2F-DE25-494A-B6D0-CFE266B94989}" type="slidenum">
              <a:rPr lang="en-US" altLang="zh-CN" b="0" smtClean="0">
                <a:solidFill>
                  <a:srgbClr val="000000"/>
                </a:solidFill>
              </a:rPr>
              <a:pPr/>
              <a:t>129</a:t>
            </a:fld>
            <a:endParaRPr lang="en-US" altLang="zh-CN" b="0" smtClean="0">
              <a:solidFill>
                <a:srgbClr val="000000"/>
              </a:solidFill>
            </a:endParaRPr>
          </a:p>
        </p:txBody>
      </p:sp>
    </p:spTree>
    <p:extLst>
      <p:ext uri="{BB962C8B-B14F-4D97-AF65-F5344CB8AC3E}">
        <p14:creationId xmlns:p14="http://schemas.microsoft.com/office/powerpoint/2010/main" val="1311629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1059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1A3E194-5E88-466E-9DA1-2B16CF3B4F74}" type="slidenum">
              <a:rPr lang="en-US" altLang="zh-CN" b="0" smtClean="0">
                <a:solidFill>
                  <a:srgbClr val="000000"/>
                </a:solidFill>
              </a:rPr>
              <a:pPr/>
              <a:t>130</a:t>
            </a:fld>
            <a:endParaRPr lang="en-US" altLang="zh-CN" b="0" smtClean="0">
              <a:solidFill>
                <a:srgbClr val="000000"/>
              </a:solidFill>
            </a:endParaRPr>
          </a:p>
        </p:txBody>
      </p:sp>
    </p:spTree>
    <p:extLst>
      <p:ext uri="{BB962C8B-B14F-4D97-AF65-F5344CB8AC3E}">
        <p14:creationId xmlns:p14="http://schemas.microsoft.com/office/powerpoint/2010/main" val="8904211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1264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BDEE68F-7D05-4F3F-9B2D-15115EF16E57}" type="slidenum">
              <a:rPr lang="en-US" altLang="zh-CN" b="0" smtClean="0">
                <a:solidFill>
                  <a:srgbClr val="000000"/>
                </a:solidFill>
              </a:rPr>
              <a:pPr/>
              <a:t>131</a:t>
            </a:fld>
            <a:endParaRPr lang="en-US" altLang="zh-CN" b="0" smtClean="0">
              <a:solidFill>
                <a:srgbClr val="000000"/>
              </a:solidFill>
            </a:endParaRPr>
          </a:p>
        </p:txBody>
      </p:sp>
    </p:spTree>
    <p:extLst>
      <p:ext uri="{BB962C8B-B14F-4D97-AF65-F5344CB8AC3E}">
        <p14:creationId xmlns:p14="http://schemas.microsoft.com/office/powerpoint/2010/main" val="10736311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p:spPr>
        <p:txBody>
          <a:bodyPr/>
          <a:lstStyle/>
          <a:p>
            <a:pPr eaLnBrk="1" hangingPunct="1"/>
            <a:r>
              <a:rPr lang="zh-CN" altLang="en-US" smtClean="0">
                <a:latin typeface="Arial" panose="020B0604020202020204" pitchFamily="34" charset="0"/>
              </a:rPr>
              <a:t>信息量过大造成的遗漏</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沟通者的畏惧感以及个人心理品质造成沟通障碍</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知识、经验水平的差距所导致的障碍</a:t>
            </a:r>
          </a:p>
        </p:txBody>
      </p:sp>
      <p:sp>
        <p:nvSpPr>
          <p:cNvPr id="11469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5BFD07F9-97E0-474C-8F7D-494BD2877D02}" type="slidenum">
              <a:rPr lang="en-US" altLang="zh-CN" b="0" smtClean="0">
                <a:solidFill>
                  <a:srgbClr val="000000"/>
                </a:solidFill>
              </a:rPr>
              <a:pPr/>
              <a:t>132</a:t>
            </a:fld>
            <a:endParaRPr lang="en-US" altLang="zh-CN" b="0" smtClean="0">
              <a:solidFill>
                <a:srgbClr val="000000"/>
              </a:solidFill>
            </a:endParaRPr>
          </a:p>
        </p:txBody>
      </p:sp>
    </p:spTree>
    <p:extLst>
      <p:ext uri="{BB962C8B-B14F-4D97-AF65-F5344CB8AC3E}">
        <p14:creationId xmlns:p14="http://schemas.microsoft.com/office/powerpoint/2010/main" val="4020754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p:spPr>
        <p:txBody>
          <a:bodyPr/>
          <a:lstStyle/>
          <a:p>
            <a:pPr eaLnBrk="1" hangingPunct="1"/>
            <a:r>
              <a:rPr lang="zh-CN" altLang="en-US" smtClean="0">
                <a:latin typeface="Arial" panose="020B0604020202020204" pitchFamily="34" charset="0"/>
              </a:rPr>
              <a:t>信息量过大造成的遗漏</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沟通者的畏惧感以及个人心理品质造成沟通障碍</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知识、经验水平的差距所导致的障碍</a:t>
            </a:r>
          </a:p>
        </p:txBody>
      </p:sp>
      <p:sp>
        <p:nvSpPr>
          <p:cNvPr id="11674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33A56A3-BC87-494F-92DA-E8A10EEDDBF1}" type="slidenum">
              <a:rPr lang="en-US" altLang="zh-CN" b="0" smtClean="0">
                <a:solidFill>
                  <a:srgbClr val="000000"/>
                </a:solidFill>
              </a:rPr>
              <a:pPr/>
              <a:t>133</a:t>
            </a:fld>
            <a:endParaRPr lang="en-US" altLang="zh-CN" b="0" smtClean="0">
              <a:solidFill>
                <a:srgbClr val="000000"/>
              </a:solidFill>
            </a:endParaRPr>
          </a:p>
        </p:txBody>
      </p:sp>
    </p:spTree>
    <p:extLst>
      <p:ext uri="{BB962C8B-B14F-4D97-AF65-F5344CB8AC3E}">
        <p14:creationId xmlns:p14="http://schemas.microsoft.com/office/powerpoint/2010/main" val="39369213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1878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F779872-AB40-4CE7-B6EB-E09F7708B42F}" type="slidenum">
              <a:rPr lang="en-US" altLang="zh-CN" b="0" smtClean="0">
                <a:solidFill>
                  <a:srgbClr val="000000"/>
                </a:solidFill>
              </a:rPr>
              <a:pPr/>
              <a:t>134</a:t>
            </a:fld>
            <a:endParaRPr lang="en-US" altLang="zh-CN" b="0" smtClean="0">
              <a:solidFill>
                <a:srgbClr val="000000"/>
              </a:solidFill>
            </a:endParaRPr>
          </a:p>
        </p:txBody>
      </p:sp>
    </p:spTree>
    <p:extLst>
      <p:ext uri="{BB962C8B-B14F-4D97-AF65-F5344CB8AC3E}">
        <p14:creationId xmlns:p14="http://schemas.microsoft.com/office/powerpoint/2010/main" val="30517002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2083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B3C3A19C-82CD-456A-B058-AD99EE07C298}" type="slidenum">
              <a:rPr lang="en-US" altLang="zh-CN" b="0" smtClean="0">
                <a:solidFill>
                  <a:srgbClr val="000000"/>
                </a:solidFill>
              </a:rPr>
              <a:pPr/>
              <a:t>135</a:t>
            </a:fld>
            <a:endParaRPr lang="en-US" altLang="zh-CN" b="0" smtClean="0">
              <a:solidFill>
                <a:srgbClr val="000000"/>
              </a:solidFill>
            </a:endParaRPr>
          </a:p>
        </p:txBody>
      </p:sp>
    </p:spTree>
    <p:extLst>
      <p:ext uri="{BB962C8B-B14F-4D97-AF65-F5344CB8AC3E}">
        <p14:creationId xmlns:p14="http://schemas.microsoft.com/office/powerpoint/2010/main" val="15838598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2288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A1417048-7604-439C-B11D-E169FD7392BE}" type="slidenum">
              <a:rPr lang="en-US" altLang="zh-CN" b="0" smtClean="0">
                <a:solidFill>
                  <a:srgbClr val="000000"/>
                </a:solidFill>
              </a:rPr>
              <a:pPr/>
              <a:t>136</a:t>
            </a:fld>
            <a:endParaRPr lang="en-US" altLang="zh-CN" b="0" smtClean="0">
              <a:solidFill>
                <a:srgbClr val="000000"/>
              </a:solidFill>
            </a:endParaRPr>
          </a:p>
        </p:txBody>
      </p:sp>
    </p:spTree>
    <p:extLst>
      <p:ext uri="{BB962C8B-B14F-4D97-AF65-F5344CB8AC3E}">
        <p14:creationId xmlns:p14="http://schemas.microsoft.com/office/powerpoint/2010/main" val="1296734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软件团队有各种形式，适合于不同的人员和需求</a:t>
            </a:r>
            <a:endParaRPr lang="en-US" altLang="zh-CN" sz="1200" dirty="0">
              <a:solidFill>
                <a:schemeClr val="tx1"/>
              </a:solidFill>
              <a:latin typeface="微软雅黑" pitchFamily="34" charset="-122"/>
              <a:ea typeface="微软雅黑" pitchFamily="34" charset="-122"/>
            </a:endParaRPr>
          </a:p>
          <a:p>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13</a:t>
            </a:fld>
            <a:endParaRPr lang="zh-CN" altLang="en-US"/>
          </a:p>
        </p:txBody>
      </p:sp>
    </p:spTree>
    <p:extLst>
      <p:ext uri="{BB962C8B-B14F-4D97-AF65-F5344CB8AC3E}">
        <p14:creationId xmlns:p14="http://schemas.microsoft.com/office/powerpoint/2010/main" val="267369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把一个大项目分为多个相互联系，但也可独立运行的小项目，并分别完成，在此过程中软件一直处于可使用状态。</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14</a:t>
            </a:fld>
            <a:endParaRPr lang="zh-CN" altLang="en-US"/>
          </a:p>
        </p:txBody>
      </p:sp>
    </p:spTree>
    <p:extLst>
      <p:ext uri="{BB962C8B-B14F-4D97-AF65-F5344CB8AC3E}">
        <p14:creationId xmlns:p14="http://schemas.microsoft.com/office/powerpoint/2010/main" val="3699308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通过频繁迭代能与客户形成早期的良好合作，及时反馈提高产品质量。敏捷小组关注完成和交付具有用户价值的功能，而不是孤立的任务。</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15</a:t>
            </a:fld>
            <a:endParaRPr lang="zh-CN" altLang="en-US"/>
          </a:p>
        </p:txBody>
      </p:sp>
    </p:spTree>
    <p:extLst>
      <p:ext uri="{BB962C8B-B14F-4D97-AF65-F5344CB8AC3E}">
        <p14:creationId xmlns:p14="http://schemas.microsoft.com/office/powerpoint/2010/main" val="3527392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以前我们都用需求规格说明书或者用例来编写详细的需求，敏捷使用用户故事来罗列需求。用户故事是一种表示需求的轻量级技术，它没有固定的形式和强制性的语法。</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使用基于用户故事的需求分析方法时，仍可能需要原型和编写文档，只是工作重点更多的转移到了口头交流。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16</a:t>
            </a:fld>
            <a:endParaRPr lang="zh-CN" altLang="en-US"/>
          </a:p>
        </p:txBody>
      </p:sp>
    </p:spTree>
    <p:extLst>
      <p:ext uri="{BB962C8B-B14F-4D97-AF65-F5344CB8AC3E}">
        <p14:creationId xmlns:p14="http://schemas.microsoft.com/office/powerpoint/2010/main" val="286664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17</a:t>
            </a:fld>
            <a:endParaRPr lang="zh-CN" altLang="en-US"/>
          </a:p>
        </p:txBody>
      </p:sp>
    </p:spTree>
    <p:extLst>
      <p:ext uri="{BB962C8B-B14F-4D97-AF65-F5344CB8AC3E}">
        <p14:creationId xmlns:p14="http://schemas.microsoft.com/office/powerpoint/2010/main" val="306815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18</a:t>
            </a:fld>
            <a:endParaRPr lang="zh-CN" altLang="en-US"/>
          </a:p>
        </p:txBody>
      </p:sp>
    </p:spTree>
    <p:extLst>
      <p:ext uri="{BB962C8B-B14F-4D97-AF65-F5344CB8AC3E}">
        <p14:creationId xmlns:p14="http://schemas.microsoft.com/office/powerpoint/2010/main" val="242448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迭代是受实践框限制的，意味着即使放弃一些功能也必须按时结束迭代。只要我们可以保证交付的软件可以很好的工作，那么交付时间越短，我们和客户协作就越紧密，对产品质量就更有益。</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19</a:t>
            </a:fld>
            <a:endParaRPr lang="zh-CN" altLang="en-US"/>
          </a:p>
        </p:txBody>
      </p:sp>
    </p:spTree>
    <p:extLst>
      <p:ext uri="{BB962C8B-B14F-4D97-AF65-F5344CB8AC3E}">
        <p14:creationId xmlns:p14="http://schemas.microsoft.com/office/powerpoint/2010/main" val="263476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为什么要学软件工程尼？在保证软件质量的同时了提高效率和生产率，那什么是效率，什么是生产率尼？</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虽然我们多次迭代，但并不是每次迭代的结果都需要交付给用户，敏捷开发的目标是让他们可以交付。这意味着开发小组在每次迭代中都会增加一些功能，增加的每个功能都是经过编码、测试，达到了可发布的质量标准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20</a:t>
            </a:fld>
            <a:endParaRPr lang="zh-CN" altLang="en-US"/>
          </a:p>
        </p:txBody>
      </p:sp>
    </p:spTree>
    <p:extLst>
      <p:ext uri="{BB962C8B-B14F-4D97-AF65-F5344CB8AC3E}">
        <p14:creationId xmlns:p14="http://schemas.microsoft.com/office/powerpoint/2010/main" val="3194920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没有先期的需求阶段，然后是分析阶段，架构设计阶段，编码测试阶段等，在项目真正开始后，每次迭代中都会同时进行所有的上述阶段工作。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21</a:t>
            </a:fld>
            <a:endParaRPr lang="zh-CN" altLang="en-US"/>
          </a:p>
        </p:txBody>
      </p:sp>
    </p:spTree>
    <p:extLst>
      <p:ext uri="{BB962C8B-B14F-4D97-AF65-F5344CB8AC3E}">
        <p14:creationId xmlns:p14="http://schemas.microsoft.com/office/powerpoint/2010/main" val="202188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22</a:t>
            </a:fld>
            <a:endParaRPr lang="zh-CN" altLang="en-US"/>
          </a:p>
        </p:txBody>
      </p:sp>
    </p:spTree>
    <p:extLst>
      <p:ext uri="{BB962C8B-B14F-4D97-AF65-F5344CB8AC3E}">
        <p14:creationId xmlns:p14="http://schemas.microsoft.com/office/powerpoint/2010/main" val="179359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业务和技术是引起不确定的二个主要方面，人是第三个方面。而业务和技术又必须由人来执行，所以能够激励人来解决这些问题是解决不确定性的关键。</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23</a:t>
            </a:fld>
            <a:endParaRPr lang="zh-CN" altLang="en-US"/>
          </a:p>
        </p:txBody>
      </p:sp>
    </p:spTree>
    <p:extLst>
      <p:ext uri="{BB962C8B-B14F-4D97-AF65-F5344CB8AC3E}">
        <p14:creationId xmlns:p14="http://schemas.microsoft.com/office/powerpoint/2010/main" val="1794026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只要个人的目标和团队的目标一致，我们就需要</a:t>
            </a:r>
            <a:r>
              <a:rPr lang="zh-CN" altLang="en-US" sz="1200" b="1" i="0" kern="1200" dirty="0">
                <a:solidFill>
                  <a:schemeClr val="tx1"/>
                </a:solidFill>
                <a:effectLst/>
                <a:latin typeface="+mn-lt"/>
                <a:ea typeface="+mn-ea"/>
                <a:cs typeface="+mn-cs"/>
              </a:rPr>
              <a:t>鼓舞起每个人的积极性，以个人为中心构建项目，提供所需的环境、支持与信任。</a:t>
            </a:r>
            <a:r>
              <a:rPr lang="zh-CN" altLang="en-US" sz="1200" b="0" i="0" kern="1200" dirty="0">
                <a:solidFill>
                  <a:schemeClr val="tx1"/>
                </a:solidFill>
                <a:effectLst/>
                <a:latin typeface="+mn-lt"/>
                <a:ea typeface="+mn-ea"/>
                <a:cs typeface="+mn-cs"/>
              </a:rPr>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24</a:t>
            </a:fld>
            <a:endParaRPr lang="zh-CN" altLang="en-US"/>
          </a:p>
        </p:txBody>
      </p:sp>
    </p:spTree>
    <p:extLst>
      <p:ext uri="{BB962C8B-B14F-4D97-AF65-F5344CB8AC3E}">
        <p14:creationId xmlns:p14="http://schemas.microsoft.com/office/powerpoint/2010/main" val="2903670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25</a:t>
            </a:fld>
            <a:endParaRPr lang="zh-CN" altLang="en-US"/>
          </a:p>
        </p:txBody>
      </p:sp>
    </p:spTree>
    <p:extLst>
      <p:ext uri="{BB962C8B-B14F-4D97-AF65-F5344CB8AC3E}">
        <p14:creationId xmlns:p14="http://schemas.microsoft.com/office/powerpoint/2010/main" val="2650593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一般的工作都比较容易衡量任务进展，比如让你去搬运</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吨的石头，我只要去称一下你已经搬运的石头重量就知道你完成多少了。而对于软件来说，在软件没有编码、测试完成之前，我们都不能因为代码编写了多少行，测试用例跑了多少个就去度量这个功能是否完成了。衡量这个功能是否完成的首要标准就是这个功能可以工作了，对用户来说已经可以应用了。</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26</a:t>
            </a:fld>
            <a:endParaRPr lang="zh-CN" altLang="en-US"/>
          </a:p>
        </p:txBody>
      </p:sp>
    </p:spTree>
    <p:extLst>
      <p:ext uri="{BB962C8B-B14F-4D97-AF65-F5344CB8AC3E}">
        <p14:creationId xmlns:p14="http://schemas.microsoft.com/office/powerpoint/2010/main" val="1714696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希望能够可持续的进行开发，开发速度不会随着迭代的任务不同而不同，不欣赏所谓的拼一拼也能完成的态度，开发工作不应该是突击行为。我们不能指望说突击这个项目后就可以轻松了，因为完成一个项目后会接踵而来下一个项目，而只要还是拼拼的态度，下一个项目依旧会让你的组员再次突击。这时不知道有人会不会说，那我们就一直加班，也是“持续的开发速度”啊，这时可要注意了，持续加班智慧导致人疲劳、厌倦，保持长期恒定的速度也只是一种理想而已。</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27</a:t>
            </a:fld>
            <a:endParaRPr lang="zh-CN" altLang="en-US"/>
          </a:p>
        </p:txBody>
      </p:sp>
    </p:spTree>
    <p:extLst>
      <p:ext uri="{BB962C8B-B14F-4D97-AF65-F5344CB8AC3E}">
        <p14:creationId xmlns:p14="http://schemas.microsoft.com/office/powerpoint/2010/main" val="1998762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敏捷过程，技术实践可以加强产品敏捷能力，很多原则、模式和实践也可以增强敏捷开发能力。</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28</a:t>
            </a:fld>
            <a:endParaRPr lang="zh-CN" altLang="en-US"/>
          </a:p>
        </p:txBody>
      </p:sp>
    </p:spTree>
    <p:extLst>
      <p:ext uri="{BB962C8B-B14F-4D97-AF65-F5344CB8AC3E}">
        <p14:creationId xmlns:p14="http://schemas.microsoft.com/office/powerpoint/2010/main" val="2447214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我们不可能预期后面需求会如何变化，所以不可能一开始就构建一个完美的架构来适应以后的所有变化。</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29</a:t>
            </a:fld>
            <a:endParaRPr lang="zh-CN" altLang="en-US"/>
          </a:p>
        </p:txBody>
      </p:sp>
    </p:spTree>
    <p:extLst>
      <p:ext uri="{BB962C8B-B14F-4D97-AF65-F5344CB8AC3E}">
        <p14:creationId xmlns:p14="http://schemas.microsoft.com/office/powerpoint/2010/main" val="1457701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效率很明显，就是软件开发过程中的开发速度；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生产率是需求方最关心的问题，能够给他们带来便利，提高需求方生产力。</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a:t>
            </a:fld>
            <a:endParaRPr lang="zh-CN" altLang="en-US"/>
          </a:p>
        </p:txBody>
      </p:sp>
    </p:spTree>
    <p:extLst>
      <p:ext uri="{BB962C8B-B14F-4D97-AF65-F5344CB8AC3E}">
        <p14:creationId xmlns:p14="http://schemas.microsoft.com/office/powerpoint/2010/main" val="38725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敏捷团队不会去构建明天的软件，而把注意力放在如何通过最简单的方法完成现在需要解决的问题。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30</a:t>
            </a:fld>
            <a:endParaRPr lang="zh-CN" altLang="en-US"/>
          </a:p>
        </p:txBody>
      </p:sp>
    </p:spTree>
    <p:extLst>
      <p:ext uri="{BB962C8B-B14F-4D97-AF65-F5344CB8AC3E}">
        <p14:creationId xmlns:p14="http://schemas.microsoft.com/office/powerpoint/2010/main" val="1751665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31</a:t>
            </a:fld>
            <a:endParaRPr lang="zh-CN" altLang="en-US"/>
          </a:p>
        </p:txBody>
      </p:sp>
    </p:spTree>
    <p:extLst>
      <p:ext uri="{BB962C8B-B14F-4D97-AF65-F5344CB8AC3E}">
        <p14:creationId xmlns:p14="http://schemas.microsoft.com/office/powerpoint/2010/main" val="2145044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32</a:t>
            </a:fld>
            <a:endParaRPr lang="zh-CN" altLang="en-US"/>
          </a:p>
        </p:txBody>
      </p:sp>
    </p:spTree>
    <p:extLst>
      <p:ext uri="{BB962C8B-B14F-4D97-AF65-F5344CB8AC3E}">
        <p14:creationId xmlns:p14="http://schemas.microsoft.com/office/powerpoint/2010/main" val="2915742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在自我管理的团队，管理者不再发号命令，而是让团队自身寻找最佳的工作方式来完成工作。</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团队的形成必须经历几个时期。</a:t>
            </a:r>
            <a:r>
              <a:rPr lang="zh-CN" altLang="en-US" sz="1200" kern="1200" dirty="0">
                <a:solidFill>
                  <a:schemeClr val="tx1"/>
                </a:solidFill>
                <a:effectLst/>
                <a:latin typeface="+mn-lt"/>
                <a:ea typeface="+mn-ea"/>
                <a:cs typeface="+mn-cs"/>
              </a:rPr>
              <a:t>在经历了初期的磨合后，成员才会开始对团队共同的工作理念与文化形成一个基本的认识和理解。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33</a:t>
            </a:fld>
            <a:endParaRPr lang="zh-CN" altLang="en-US"/>
          </a:p>
        </p:txBody>
      </p:sp>
    </p:spTree>
    <p:extLst>
      <p:ext uri="{BB962C8B-B14F-4D97-AF65-F5344CB8AC3E}">
        <p14:creationId xmlns:p14="http://schemas.microsoft.com/office/powerpoint/2010/main" val="4165681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34</a:t>
            </a:fld>
            <a:endParaRPr lang="zh-CN" altLang="en-US"/>
          </a:p>
        </p:txBody>
      </p:sp>
    </p:spTree>
    <p:extLst>
      <p:ext uri="{BB962C8B-B14F-4D97-AF65-F5344CB8AC3E}">
        <p14:creationId xmlns:p14="http://schemas.microsoft.com/office/powerpoint/2010/main" val="3139010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每隔一定时间</a:t>
            </a:r>
            <a:r>
              <a:rPr lang="zh-CN" altLang="en-US" sz="1200" kern="1200" dirty="0">
                <a:solidFill>
                  <a:schemeClr val="tx1"/>
                </a:solidFill>
                <a:effectLst/>
                <a:latin typeface="+mn-lt"/>
                <a:ea typeface="+mn-ea"/>
                <a:cs typeface="+mn-cs"/>
              </a:rPr>
              <a:t>，团队会在如何才能更有效地工作方面进行</a:t>
            </a:r>
            <a:r>
              <a:rPr lang="zh-CN" altLang="en-US" sz="1200" b="1" kern="1200" dirty="0">
                <a:solidFill>
                  <a:schemeClr val="tx1"/>
                </a:solidFill>
                <a:effectLst/>
                <a:latin typeface="+mn-lt"/>
                <a:ea typeface="+mn-ea"/>
                <a:cs typeface="+mn-cs"/>
              </a:rPr>
              <a:t>反省</a:t>
            </a:r>
            <a:r>
              <a:rPr lang="zh-CN" altLang="en-US" sz="1200" kern="1200" dirty="0">
                <a:solidFill>
                  <a:schemeClr val="tx1"/>
                </a:solidFill>
                <a:effectLst/>
                <a:latin typeface="+mn-lt"/>
                <a:ea typeface="+mn-ea"/>
                <a:cs typeface="+mn-cs"/>
              </a:rPr>
              <a:t>，然后相应地对自己的行为进行</a:t>
            </a:r>
            <a:r>
              <a:rPr lang="zh-CN" altLang="en-US" sz="1200" b="1" kern="1200" dirty="0">
                <a:solidFill>
                  <a:schemeClr val="tx1"/>
                </a:solidFill>
                <a:effectLst/>
                <a:latin typeface="+mn-lt"/>
                <a:ea typeface="+mn-ea"/>
                <a:cs typeface="+mn-cs"/>
              </a:rPr>
              <a:t>调整</a:t>
            </a:r>
            <a:r>
              <a:rPr lang="zh-CN" altLang="en-US" sz="1200" kern="1200" dirty="0">
                <a:solidFill>
                  <a:schemeClr val="tx1"/>
                </a:solidFill>
                <a:effectLst/>
                <a:latin typeface="+mn-lt"/>
                <a:ea typeface="+mn-ea"/>
                <a:cs typeface="+mn-cs"/>
              </a:rPr>
              <a:t>。</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35</a:t>
            </a:fld>
            <a:endParaRPr lang="zh-CN" altLang="en-US"/>
          </a:p>
        </p:txBody>
      </p:sp>
    </p:spTree>
    <p:extLst>
      <p:ext uri="{BB962C8B-B14F-4D97-AF65-F5344CB8AC3E}">
        <p14:creationId xmlns:p14="http://schemas.microsoft.com/office/powerpoint/2010/main" val="3895343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由于很多不确定性因素会导致计划失效，比如项目成员增减、技术应用效果、用户需求的改变、竞争者对我们的影响等都会让我们作出不同的反应。　敏捷是基于经验性的方式，对以上这些变化，小组通过不断的反省调整来保持团队的敏捷性。</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36</a:t>
            </a:fld>
            <a:endParaRPr lang="zh-CN" altLang="en-US"/>
          </a:p>
        </p:txBody>
      </p:sp>
    </p:spTree>
    <p:extLst>
      <p:ext uri="{BB962C8B-B14F-4D97-AF65-F5344CB8AC3E}">
        <p14:creationId xmlns:p14="http://schemas.microsoft.com/office/powerpoint/2010/main" val="2118415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找到需要做的事</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37</a:t>
            </a:fld>
            <a:endParaRPr lang="zh-CN" altLang="en-US"/>
          </a:p>
        </p:txBody>
      </p:sp>
    </p:spTree>
    <p:extLst>
      <p:ext uri="{BB962C8B-B14F-4D97-AF65-F5344CB8AC3E}">
        <p14:creationId xmlns:p14="http://schemas.microsoft.com/office/powerpoint/2010/main" val="573838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产品实现划分几个相互联系的冲刺，任务进一步细化，分解为以小时为单位。团队成员能主导任务的估计和分配，他们的主动性得到较大的发挥</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38</a:t>
            </a:fld>
            <a:endParaRPr lang="zh-CN" altLang="en-US"/>
          </a:p>
        </p:txBody>
      </p:sp>
    </p:spTree>
    <p:extLst>
      <p:ext uri="{BB962C8B-B14F-4D97-AF65-F5344CB8AC3E}">
        <p14:creationId xmlns:p14="http://schemas.microsoft.com/office/powerpoint/2010/main" val="1627721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在冲刺阶段，外部人士不能直接打扰团队成员，这一措施较好的平衡交流和集中注意力的矛盾。有任何需求的改动待冲刺结束后讨论。</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39</a:t>
            </a:fld>
            <a:endParaRPr lang="zh-CN" altLang="en-US"/>
          </a:p>
        </p:txBody>
      </p:sp>
    </p:spTree>
    <p:extLst>
      <p:ext uri="{BB962C8B-B14F-4D97-AF65-F5344CB8AC3E}">
        <p14:creationId xmlns:p14="http://schemas.microsoft.com/office/powerpoint/2010/main" val="927432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质量与生产率之间有着内在的联系，高生产率必须以质量合格为前提。如果质量不合格，对供需双方都是坏事情。从短期效益看，追求高质量会延长软件开发时间并且增大费用，似乎降低了生产率。从长期效益看，高质量将保证软件开发的全过程更加规范流畅，大大降低了软件的维护代价，实质上是提高了生产率，同时可获得很好的信誉。质量与生产率之间不存在根本的对立，好的软件工程方法可以同时提高质量与生产率。</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a:t>
            </a:fld>
            <a:endParaRPr lang="zh-CN" altLang="en-US"/>
          </a:p>
        </p:txBody>
      </p:sp>
    </p:spTree>
    <p:extLst>
      <p:ext uri="{BB962C8B-B14F-4D97-AF65-F5344CB8AC3E}">
        <p14:creationId xmlns:p14="http://schemas.microsoft.com/office/powerpoint/2010/main" val="2599163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40</a:t>
            </a:fld>
            <a:endParaRPr lang="zh-CN" altLang="en-US"/>
          </a:p>
        </p:txBody>
      </p:sp>
    </p:spTree>
    <p:extLst>
      <p:ext uri="{BB962C8B-B14F-4D97-AF65-F5344CB8AC3E}">
        <p14:creationId xmlns:p14="http://schemas.microsoft.com/office/powerpoint/2010/main" val="3763070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41</a:t>
            </a:fld>
            <a:endParaRPr lang="zh-CN" altLang="en-US"/>
          </a:p>
        </p:txBody>
      </p:sp>
    </p:spTree>
    <p:extLst>
      <p:ext uri="{BB962C8B-B14F-4D97-AF65-F5344CB8AC3E}">
        <p14:creationId xmlns:p14="http://schemas.microsoft.com/office/powerpoint/2010/main" val="1146688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42</a:t>
            </a:fld>
            <a:endParaRPr lang="zh-CN" altLang="en-US"/>
          </a:p>
        </p:txBody>
      </p:sp>
    </p:spTree>
    <p:extLst>
      <p:ext uri="{BB962C8B-B14F-4D97-AF65-F5344CB8AC3E}">
        <p14:creationId xmlns:p14="http://schemas.microsoft.com/office/powerpoint/2010/main" val="217352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43</a:t>
            </a:fld>
            <a:endParaRPr lang="zh-CN" altLang="en-US"/>
          </a:p>
        </p:txBody>
      </p:sp>
    </p:spTree>
    <p:extLst>
      <p:ext uri="{BB962C8B-B14F-4D97-AF65-F5344CB8AC3E}">
        <p14:creationId xmlns:p14="http://schemas.microsoft.com/office/powerpoint/2010/main" val="860304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44</a:t>
            </a:fld>
            <a:endParaRPr lang="zh-CN" altLang="en-US"/>
          </a:p>
        </p:txBody>
      </p:sp>
    </p:spTree>
    <p:extLst>
      <p:ext uri="{BB962C8B-B14F-4D97-AF65-F5344CB8AC3E}">
        <p14:creationId xmlns:p14="http://schemas.microsoft.com/office/powerpoint/2010/main" val="2376190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45</a:t>
            </a:fld>
            <a:endParaRPr lang="zh-CN" altLang="en-US"/>
          </a:p>
        </p:txBody>
      </p:sp>
    </p:spTree>
    <p:extLst>
      <p:ext uri="{BB962C8B-B14F-4D97-AF65-F5344CB8AC3E}">
        <p14:creationId xmlns:p14="http://schemas.microsoft.com/office/powerpoint/2010/main" val="1302600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46</a:t>
            </a:fld>
            <a:endParaRPr lang="zh-CN" altLang="en-US"/>
          </a:p>
        </p:txBody>
      </p:sp>
    </p:spTree>
    <p:extLst>
      <p:ext uri="{BB962C8B-B14F-4D97-AF65-F5344CB8AC3E}">
        <p14:creationId xmlns:p14="http://schemas.microsoft.com/office/powerpoint/2010/main" val="3293730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47</a:t>
            </a:fld>
            <a:endParaRPr lang="zh-CN" altLang="en-US"/>
          </a:p>
        </p:txBody>
      </p:sp>
    </p:spTree>
    <p:extLst>
      <p:ext uri="{BB962C8B-B14F-4D97-AF65-F5344CB8AC3E}">
        <p14:creationId xmlns:p14="http://schemas.microsoft.com/office/powerpoint/2010/main" val="2827674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48</a:t>
            </a:fld>
            <a:endParaRPr lang="zh-CN" altLang="en-US"/>
          </a:p>
        </p:txBody>
      </p:sp>
    </p:spTree>
    <p:extLst>
      <p:ext uri="{BB962C8B-B14F-4D97-AF65-F5344CB8AC3E}">
        <p14:creationId xmlns:p14="http://schemas.microsoft.com/office/powerpoint/2010/main" val="2419665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49</a:t>
            </a:fld>
            <a:endParaRPr lang="zh-CN" altLang="en-US"/>
          </a:p>
        </p:txBody>
      </p:sp>
    </p:spTree>
    <p:extLst>
      <p:ext uri="{BB962C8B-B14F-4D97-AF65-F5344CB8AC3E}">
        <p14:creationId xmlns:p14="http://schemas.microsoft.com/office/powerpoint/2010/main" val="394883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质量 与</a:t>
            </a:r>
            <a:r>
              <a:rPr lang="zh-CN" altLang="en-US" sz="1200" b="0" i="0" kern="1200" dirty="0">
                <a:solidFill>
                  <a:schemeClr val="tx1"/>
                </a:solidFill>
                <a:effectLst/>
                <a:latin typeface="+mn-lt"/>
                <a:ea typeface="+mn-ea"/>
                <a:cs typeface="+mn-cs"/>
              </a:rPr>
              <a:t>生产率之间不存在根本的对立，好的软件工程方法可以同时提高质量与生产率。而我要讲的就是</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a:t>
            </a:fld>
            <a:endParaRPr lang="zh-CN" altLang="en-US"/>
          </a:p>
        </p:txBody>
      </p:sp>
    </p:spTree>
    <p:extLst>
      <p:ext uri="{BB962C8B-B14F-4D97-AF65-F5344CB8AC3E}">
        <p14:creationId xmlns:p14="http://schemas.microsoft.com/office/powerpoint/2010/main" val="960828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对于敏捷流程的问题及其如何处理，我们以一个例子来做说明</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50</a:t>
            </a:fld>
            <a:endParaRPr lang="zh-CN" altLang="en-US"/>
          </a:p>
        </p:txBody>
      </p:sp>
    </p:spTree>
    <p:extLst>
      <p:ext uri="{BB962C8B-B14F-4D97-AF65-F5344CB8AC3E}">
        <p14:creationId xmlns:p14="http://schemas.microsoft.com/office/powerpoint/2010/main" val="2379820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51</a:t>
            </a:fld>
            <a:endParaRPr lang="zh-CN" altLang="en-US"/>
          </a:p>
        </p:txBody>
      </p:sp>
    </p:spTree>
    <p:extLst>
      <p:ext uri="{BB962C8B-B14F-4D97-AF65-F5344CB8AC3E}">
        <p14:creationId xmlns:p14="http://schemas.microsoft.com/office/powerpoint/2010/main" val="4071185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52</a:t>
            </a:fld>
            <a:endParaRPr lang="zh-CN" altLang="en-US"/>
          </a:p>
        </p:txBody>
      </p:sp>
    </p:spTree>
    <p:extLst>
      <p:ext uri="{BB962C8B-B14F-4D97-AF65-F5344CB8AC3E}">
        <p14:creationId xmlns:p14="http://schemas.microsoft.com/office/powerpoint/2010/main" val="348554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如何分解使牛肉价值最大化，像这么划分可以把肉分解送到不同地点，产品价值化。问题也是一样，分解之后能够针对团队内不同人的能力，进行任务分工，最大化利用团队人员价值。</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53</a:t>
            </a:fld>
            <a:endParaRPr lang="zh-CN" altLang="en-US"/>
          </a:p>
        </p:txBody>
      </p:sp>
    </p:spTree>
    <p:extLst>
      <p:ext uri="{BB962C8B-B14F-4D97-AF65-F5344CB8AC3E}">
        <p14:creationId xmlns:p14="http://schemas.microsoft.com/office/powerpoint/2010/main" val="2602907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任务是分解了，但如果团队成员对某个人物不感兴趣，都不认领这个任务，怎么办？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54</a:t>
            </a:fld>
            <a:endParaRPr lang="zh-CN" altLang="en-US"/>
          </a:p>
        </p:txBody>
      </p:sp>
    </p:spTree>
    <p:extLst>
      <p:ext uri="{BB962C8B-B14F-4D97-AF65-F5344CB8AC3E}">
        <p14:creationId xmlns:p14="http://schemas.microsoft.com/office/powerpoint/2010/main" val="740341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有些成员认领任务很多，有些成员认领任务很少，忙闲不均怎么办？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55</a:t>
            </a:fld>
            <a:endParaRPr lang="zh-CN" altLang="en-US"/>
          </a:p>
        </p:txBody>
      </p:sp>
    </p:spTree>
    <p:extLst>
      <p:ext uri="{BB962C8B-B14F-4D97-AF65-F5344CB8AC3E}">
        <p14:creationId xmlns:p14="http://schemas.microsoft.com/office/powerpoint/2010/main" val="2579679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明确任务完成到底意味着什么？每个人任务必须明确定义，必须说明任务状态，做好之后交给谁？而不是我今天做了什么，昨天做了什么，或者什么什么有问题，我今天继续改继续写？</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56</a:t>
            </a:fld>
            <a:endParaRPr lang="zh-CN" altLang="en-US"/>
          </a:p>
        </p:txBody>
      </p:sp>
    </p:spTree>
    <p:extLst>
      <p:ext uri="{BB962C8B-B14F-4D97-AF65-F5344CB8AC3E}">
        <p14:creationId xmlns:p14="http://schemas.microsoft.com/office/powerpoint/2010/main" val="2535827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举个不恰当的例子，如图古惑仔电影中，</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57</a:t>
            </a:fld>
            <a:endParaRPr lang="zh-CN" altLang="en-US"/>
          </a:p>
        </p:txBody>
      </p:sp>
    </p:spTree>
    <p:extLst>
      <p:ext uri="{BB962C8B-B14F-4D97-AF65-F5344CB8AC3E}">
        <p14:creationId xmlns:p14="http://schemas.microsoft.com/office/powerpoint/2010/main" val="4237879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黑帮最坏的老大不解决，只对付小兵，是永远解决不了问题的。</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58</a:t>
            </a:fld>
            <a:endParaRPr lang="zh-CN" altLang="en-US"/>
          </a:p>
        </p:txBody>
      </p:sp>
    </p:spTree>
    <p:extLst>
      <p:ext uri="{BB962C8B-B14F-4D97-AF65-F5344CB8AC3E}">
        <p14:creationId xmlns:p14="http://schemas.microsoft.com/office/powerpoint/2010/main" val="9256733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又如，在抓贪官，已经抓了很多个部门腐败分子，最关键的是很剩多少没抓，这个问题不说明，抓多少都不解决问题。就像铁齿铜牙纪晓岚，和珅是最大的头目，他不被消灭 电视不会结束。</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59</a:t>
            </a:fld>
            <a:endParaRPr lang="zh-CN" altLang="en-US"/>
          </a:p>
        </p:txBody>
      </p:sp>
    </p:spTree>
    <p:extLst>
      <p:ext uri="{BB962C8B-B14F-4D97-AF65-F5344CB8AC3E}">
        <p14:creationId xmlns:p14="http://schemas.microsoft.com/office/powerpoint/2010/main" val="332349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团队之间如何配合来提高效率，提高生产率，重点在团队如何敏捷开发为用户提供可用的软件。</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a:t>
            </a:fld>
            <a:endParaRPr lang="zh-CN" altLang="en-US"/>
          </a:p>
        </p:txBody>
      </p:sp>
    </p:spTree>
    <p:extLst>
      <p:ext uri="{BB962C8B-B14F-4D97-AF65-F5344CB8AC3E}">
        <p14:creationId xmlns:p14="http://schemas.microsoft.com/office/powerpoint/2010/main" val="233539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燃尽图（</a:t>
            </a:r>
            <a:r>
              <a:rPr lang="en-US" altLang="zh-CN" sz="1200" b="0" i="0" kern="1200" dirty="0">
                <a:solidFill>
                  <a:schemeClr val="tx1"/>
                </a:solidFill>
                <a:effectLst/>
                <a:latin typeface="+mn-lt"/>
                <a:ea typeface="+mn-ea"/>
                <a:cs typeface="+mn-cs"/>
              </a:rPr>
              <a:t>burn down chart</a:t>
            </a:r>
            <a:r>
              <a:rPr lang="zh-CN" altLang="en-US" sz="1200" b="0" i="0" kern="1200" dirty="0">
                <a:solidFill>
                  <a:schemeClr val="tx1"/>
                </a:solidFill>
                <a:effectLst/>
                <a:latin typeface="+mn-lt"/>
                <a:ea typeface="+mn-ea"/>
                <a:cs typeface="+mn-cs"/>
              </a:rPr>
              <a:t>）是在项目完成之前，对需要完成的工作的一种可视化表示。燃尽图有一个</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轴（工作）和</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轴（时间）。理想情况下，该图表是一个向下的曲线，随着剩余工作的完成，“烧尽”至零。</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60</a:t>
            </a:fld>
            <a:endParaRPr lang="zh-CN" altLang="en-US"/>
          </a:p>
        </p:txBody>
      </p:sp>
    </p:spTree>
    <p:extLst>
      <p:ext uri="{BB962C8B-B14F-4D97-AF65-F5344CB8AC3E}">
        <p14:creationId xmlns:p14="http://schemas.microsoft.com/office/powerpoint/2010/main" val="275187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红线表示速度，蓝线表示实际完成的工作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61</a:t>
            </a:fld>
            <a:endParaRPr lang="zh-CN" altLang="en-US"/>
          </a:p>
        </p:txBody>
      </p:sp>
    </p:spTree>
    <p:extLst>
      <p:ext uri="{BB962C8B-B14F-4D97-AF65-F5344CB8AC3E}">
        <p14:creationId xmlns:p14="http://schemas.microsoft.com/office/powerpoint/2010/main" val="3033525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很明显没有，团队中一个很重要的角色，测试人员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62</a:t>
            </a:fld>
            <a:endParaRPr lang="zh-CN" altLang="en-US"/>
          </a:p>
        </p:txBody>
      </p:sp>
    </p:spTree>
    <p:extLst>
      <p:ext uri="{BB962C8B-B14F-4D97-AF65-F5344CB8AC3E}">
        <p14:creationId xmlns:p14="http://schemas.microsoft.com/office/powerpoint/2010/main" val="3318904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测试人员的工作，测试人员在一个冲刺过程中如何工作尼？测试人员可担负产品负责人的不分责任，同时掌握验收测试流程，对产品的最终质量负责。</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但是在中国，这一环节最为薄弱。</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63</a:t>
            </a:fld>
            <a:endParaRPr lang="zh-CN" altLang="en-US"/>
          </a:p>
        </p:txBody>
      </p:sp>
    </p:spTree>
    <p:extLst>
      <p:ext uri="{BB962C8B-B14F-4D97-AF65-F5344CB8AC3E}">
        <p14:creationId xmlns:p14="http://schemas.microsoft.com/office/powerpoint/2010/main" val="1670232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64</a:t>
            </a:fld>
            <a:endParaRPr lang="zh-CN" altLang="en-US"/>
          </a:p>
        </p:txBody>
      </p:sp>
    </p:spTree>
    <p:extLst>
      <p:ext uri="{BB962C8B-B14F-4D97-AF65-F5344CB8AC3E}">
        <p14:creationId xmlns:p14="http://schemas.microsoft.com/office/powerpoint/2010/main" val="3273113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开发团队需要深入了解客户需求并进行相应调整。领导者可以通过授权开发团队去掌握并衡量端到端客户体验，公司才可能创新。例子，海教园的房子，没有针对客户需求，都在维权。</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65</a:t>
            </a:fld>
            <a:endParaRPr lang="zh-CN" altLang="en-US"/>
          </a:p>
        </p:txBody>
      </p:sp>
    </p:spTree>
    <p:extLst>
      <p:ext uri="{BB962C8B-B14F-4D97-AF65-F5344CB8AC3E}">
        <p14:creationId xmlns:p14="http://schemas.microsoft.com/office/powerpoint/2010/main" val="42680362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而针对软工这门课，我们考虑的是如何针对对课程的学习，能够深入了解软件工程的思想，为以后从事软件按开发工作打下基础。</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66</a:t>
            </a:fld>
            <a:endParaRPr lang="zh-CN" altLang="en-US"/>
          </a:p>
        </p:txBody>
      </p:sp>
    </p:spTree>
    <p:extLst>
      <p:ext uri="{BB962C8B-B14F-4D97-AF65-F5344CB8AC3E}">
        <p14:creationId xmlns:p14="http://schemas.microsoft.com/office/powerpoint/2010/main" val="36524446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成员无需担心报复和尴尬；并且避免群体思考。</a:t>
            </a:r>
            <a:r>
              <a:rPr lang="zh-CN" altLang="en-US" dirty="0" smtClean="0"/>
              <a:t>可以采取的措施：给职员一定的安全空间，使职员之间不会产生摩擦；</a:t>
            </a:r>
            <a:r>
              <a:rPr lang="en-US" altLang="zh-CN" dirty="0" smtClean="0"/>
              <a:t>CIO</a:t>
            </a:r>
            <a:r>
              <a:rPr lang="zh-CN" altLang="en-US" dirty="0" smtClean="0"/>
              <a:t>应在数据整合上投资，让员工可以自由访问正确的数据，然后让职员根据自己的需求策划。</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67</a:t>
            </a:fld>
            <a:endParaRPr lang="zh-CN" altLang="en-US"/>
          </a:p>
        </p:txBody>
      </p:sp>
    </p:spTree>
    <p:extLst>
      <p:ext uri="{BB962C8B-B14F-4D97-AF65-F5344CB8AC3E}">
        <p14:creationId xmlns:p14="http://schemas.microsoft.com/office/powerpoint/2010/main" val="12583558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针对本门课程，为了团队之间能够合作愉快，能够顺利完成本课程，团队在任务分工时，采取认领模式，根据每个人的不同特点，领取自己认为最擅长的工作，比如张玉麟，对具有快速阅读文献的能力，针对</a:t>
            </a:r>
            <a:r>
              <a:rPr lang="en-US" altLang="zh-CN" baseline="0" dirty="0" err="1" smtClean="0"/>
              <a:t>sketch2code</a:t>
            </a:r>
            <a:r>
              <a:rPr lang="zh-CN" altLang="en-US" baseline="0" dirty="0" smtClean="0"/>
              <a:t>基本原理有其来研究，而王萌针对团队领导、团队间合作及任务分解上</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这么做的好处是能够为团队营造一个安全的区域，避免团队内部产生矛盾。</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68</a:t>
            </a:fld>
            <a:endParaRPr lang="zh-CN" altLang="en-US"/>
          </a:p>
        </p:txBody>
      </p:sp>
    </p:spTree>
    <p:extLst>
      <p:ext uri="{BB962C8B-B14F-4D97-AF65-F5344CB8AC3E}">
        <p14:creationId xmlns:p14="http://schemas.microsoft.com/office/powerpoint/2010/main" val="24108300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团队在任务分工后，根据自己在网络资源上查阅资料。以及对内容理解上有了新的认识，可以根据自己当前的认识对任务的内容，在不影响与团队成员配合的情况下，进行创新。</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69</a:t>
            </a:fld>
            <a:endParaRPr lang="zh-CN" altLang="en-US"/>
          </a:p>
        </p:txBody>
      </p:sp>
    </p:spTree>
    <p:extLst>
      <p:ext uri="{BB962C8B-B14F-4D97-AF65-F5344CB8AC3E}">
        <p14:creationId xmlns:p14="http://schemas.microsoft.com/office/powerpoint/2010/main" val="240106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做</a:t>
            </a:r>
            <a:r>
              <a:rPr lang="zh-CN" altLang="en-US" smtClean="0"/>
              <a:t>过  实际</a:t>
            </a:r>
            <a:r>
              <a:rPr lang="zh-CN" altLang="en-US" dirty="0"/>
              <a:t>开发软件的同学都知道，用户的需求会经常变化，当然我们会很烦这点，但我们也没办法，顾客就是上帝吗。那这种情况我们如何做尼？这也就是第六章的所要解决的问题。</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a:t>
            </a:fld>
            <a:endParaRPr lang="zh-CN" altLang="en-US"/>
          </a:p>
        </p:txBody>
      </p:sp>
    </p:spTree>
    <p:extLst>
      <p:ext uri="{BB962C8B-B14F-4D97-AF65-F5344CB8AC3E}">
        <p14:creationId xmlns:p14="http://schemas.microsoft.com/office/powerpoint/2010/main" val="1668503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baseline="0" smtClean="0"/>
              <a:t>我们所作的就是在团队成员有了新的工作进度时，都会进行组内讨论，避免团队根据当前对任务理解产生偏差，影响团队完成工作进度。</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70</a:t>
            </a:fld>
            <a:endParaRPr lang="zh-CN" altLang="en-US"/>
          </a:p>
        </p:txBody>
      </p:sp>
    </p:spTree>
    <p:extLst>
      <p:ext uri="{BB962C8B-B14F-4D97-AF65-F5344CB8AC3E}">
        <p14:creationId xmlns:p14="http://schemas.microsoft.com/office/powerpoint/2010/main" val="9000282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2800" dirty="0" smtClean="0"/>
              <a:t>持续交付是一系列的开发实践方法，用来确保让代码能够快速、安全的部署到产品环境中，它通过将每一次改动都提交到一个模拟产品环境中，使用严格 的自动化测试，确保业务应用和服务能符合预期</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71</a:t>
            </a:fld>
            <a:endParaRPr lang="zh-CN" altLang="en-US"/>
          </a:p>
        </p:txBody>
      </p:sp>
    </p:spTree>
    <p:extLst>
      <p:ext uri="{BB962C8B-B14F-4D97-AF65-F5344CB8AC3E}">
        <p14:creationId xmlns:p14="http://schemas.microsoft.com/office/powerpoint/2010/main" val="14634895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72</a:t>
            </a:fld>
            <a:endParaRPr lang="zh-CN" altLang="en-US"/>
          </a:p>
        </p:txBody>
      </p:sp>
    </p:spTree>
    <p:extLst>
      <p:ext uri="{BB962C8B-B14F-4D97-AF65-F5344CB8AC3E}">
        <p14:creationId xmlns:p14="http://schemas.microsoft.com/office/powerpoint/2010/main" val="22236391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7171" name="备注占位符 2"/>
          <p:cNvSpPr>
            <a:spLocks noGrp="1"/>
          </p:cNvSpPr>
          <p:nvPr>
            <p:ph type="body" idx="1"/>
          </p:nvPr>
        </p:nvSpPr>
        <p:spPr>
          <a:noFill/>
        </p:spPr>
        <p:txBody>
          <a:bodyPr/>
          <a:lstStyle/>
          <a:p>
            <a:pPr eaLnBrk="1" hangingPunct="1"/>
            <a:r>
              <a:rPr lang="zh-CN" altLang="en-US" smtClean="0">
                <a:latin typeface="宋体" panose="02010600030101010101" pitchFamily="2" charset="-122"/>
              </a:rPr>
              <a:t>因此公司就应尽量满足自身的人才需求和公司员工的需要。</a:t>
            </a:r>
          </a:p>
          <a:p>
            <a:pPr eaLnBrk="1" hangingPunct="1"/>
            <a:endParaRPr lang="zh-CN" altLang="en-US" smtClean="0">
              <a:latin typeface="Arial" panose="020B0604020202020204" pitchFamily="34" charset="0"/>
            </a:endParaRPr>
          </a:p>
        </p:txBody>
      </p:sp>
      <p:sp>
        <p:nvSpPr>
          <p:cNvPr id="717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28E5DC3-7BC8-4C3F-A689-90640FEB0B29}" type="slidenum">
              <a:rPr lang="en-US" altLang="zh-CN" b="0" smtClean="0">
                <a:solidFill>
                  <a:srgbClr val="000000"/>
                </a:solidFill>
              </a:rPr>
              <a:pPr/>
              <a:t>73</a:t>
            </a:fld>
            <a:endParaRPr lang="en-US" altLang="zh-CN" b="0" smtClean="0">
              <a:solidFill>
                <a:srgbClr val="000000"/>
              </a:solidFill>
            </a:endParaRPr>
          </a:p>
        </p:txBody>
      </p:sp>
    </p:spTree>
    <p:extLst>
      <p:ext uri="{BB962C8B-B14F-4D97-AF65-F5344CB8AC3E}">
        <p14:creationId xmlns:p14="http://schemas.microsoft.com/office/powerpoint/2010/main" val="684245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024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45A72B7F-A35C-4457-BC2A-5091C075799E}" type="slidenum">
              <a:rPr lang="en-US" altLang="zh-CN" b="0" smtClean="0">
                <a:solidFill>
                  <a:srgbClr val="000000"/>
                </a:solidFill>
              </a:rPr>
              <a:pPr/>
              <a:t>75</a:t>
            </a:fld>
            <a:endParaRPr lang="en-US" altLang="zh-CN" b="0" smtClean="0">
              <a:solidFill>
                <a:srgbClr val="000000"/>
              </a:solidFill>
            </a:endParaRPr>
          </a:p>
        </p:txBody>
      </p:sp>
    </p:spTree>
    <p:extLst>
      <p:ext uri="{BB962C8B-B14F-4D97-AF65-F5344CB8AC3E}">
        <p14:creationId xmlns:p14="http://schemas.microsoft.com/office/powerpoint/2010/main" val="1219660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229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69747C4-4BFB-4577-A79D-1CAB5054C490}" type="slidenum">
              <a:rPr lang="en-US" altLang="zh-CN" b="0" smtClean="0">
                <a:solidFill>
                  <a:srgbClr val="000000"/>
                </a:solidFill>
              </a:rPr>
              <a:pPr/>
              <a:t>76</a:t>
            </a:fld>
            <a:endParaRPr lang="en-US" altLang="zh-CN" b="0" smtClean="0">
              <a:solidFill>
                <a:srgbClr val="000000"/>
              </a:solidFill>
            </a:endParaRPr>
          </a:p>
        </p:txBody>
      </p:sp>
    </p:spTree>
    <p:extLst>
      <p:ext uri="{BB962C8B-B14F-4D97-AF65-F5344CB8AC3E}">
        <p14:creationId xmlns:p14="http://schemas.microsoft.com/office/powerpoint/2010/main" val="17671355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p:spPr>
        <p:txBody>
          <a:bodyPr/>
          <a:lstStyle/>
          <a:p>
            <a:pPr eaLnBrk="1" hangingPunct="1"/>
            <a:r>
              <a:rPr lang="zh-CN" altLang="en-US" smtClean="0">
                <a:latin typeface="Arial" panose="020B0604020202020204" pitchFamily="34" charset="0"/>
              </a:rPr>
              <a:t>高效的软件开发团队是建立在合理的开发流程及团队成员密切合作的基础之上，团队成员需共同迎接挑战、有效的计划、协调和管理各自的工作直至成功完成项目目标。</a:t>
            </a:r>
          </a:p>
        </p:txBody>
      </p:sp>
      <p:sp>
        <p:nvSpPr>
          <p:cNvPr id="1638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5EEF98A3-BC9C-457F-871A-83B023C4606E}" type="slidenum">
              <a:rPr lang="en-US" altLang="zh-CN" b="0" smtClean="0">
                <a:solidFill>
                  <a:srgbClr val="000000"/>
                </a:solidFill>
              </a:rPr>
              <a:pPr/>
              <a:t>79</a:t>
            </a:fld>
            <a:endParaRPr lang="en-US" altLang="zh-CN" b="0" smtClean="0">
              <a:solidFill>
                <a:srgbClr val="000000"/>
              </a:solidFill>
            </a:endParaRPr>
          </a:p>
        </p:txBody>
      </p:sp>
    </p:spTree>
    <p:extLst>
      <p:ext uri="{BB962C8B-B14F-4D97-AF65-F5344CB8AC3E}">
        <p14:creationId xmlns:p14="http://schemas.microsoft.com/office/powerpoint/2010/main" val="23347356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946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4B24535-726C-4EA3-9F00-FF684AC5F270}" type="slidenum">
              <a:rPr lang="en-US" altLang="zh-CN" b="0" smtClean="0">
                <a:solidFill>
                  <a:srgbClr val="000000"/>
                </a:solidFill>
              </a:rPr>
              <a:pPr/>
              <a:t>81</a:t>
            </a:fld>
            <a:endParaRPr lang="en-US" altLang="zh-CN" b="0" smtClean="0">
              <a:solidFill>
                <a:srgbClr val="000000"/>
              </a:solidFill>
            </a:endParaRPr>
          </a:p>
        </p:txBody>
      </p:sp>
    </p:spTree>
    <p:extLst>
      <p:ext uri="{BB962C8B-B14F-4D97-AF65-F5344CB8AC3E}">
        <p14:creationId xmlns:p14="http://schemas.microsoft.com/office/powerpoint/2010/main" val="3446951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p:spPr>
        <p:txBody>
          <a:bodyPr/>
          <a:lstStyle/>
          <a:p>
            <a:pPr eaLnBrk="1" hangingPunct="1"/>
            <a:r>
              <a:rPr lang="zh-CN" altLang="en-US" smtClean="0">
                <a:latin typeface="Arial" panose="020B0604020202020204" pitchFamily="34" charset="0"/>
              </a:rPr>
              <a:t>如果企业要想在软件开发项目上获得成功，他们就需要认识到项目人力资源管理的重要性，了解项目人力资源管理的知识体系及范畴，并将有效的管理理论和方法引入项目管理的过程中，充分发挥项目人员的积极性与创造力来实现企业的目标。</a:t>
            </a:r>
          </a:p>
        </p:txBody>
      </p:sp>
      <p:sp>
        <p:nvSpPr>
          <p:cNvPr id="2150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2D8421CB-7F5B-4662-8705-59540354B739}" type="slidenum">
              <a:rPr lang="en-US" altLang="zh-CN" b="0" smtClean="0">
                <a:solidFill>
                  <a:srgbClr val="000000"/>
                </a:solidFill>
              </a:rPr>
              <a:pPr/>
              <a:t>82</a:t>
            </a:fld>
            <a:endParaRPr lang="en-US" altLang="zh-CN" b="0" smtClean="0">
              <a:solidFill>
                <a:srgbClr val="000000"/>
              </a:solidFill>
            </a:endParaRPr>
          </a:p>
        </p:txBody>
      </p:sp>
    </p:spTree>
    <p:extLst>
      <p:ext uri="{BB962C8B-B14F-4D97-AF65-F5344CB8AC3E}">
        <p14:creationId xmlns:p14="http://schemas.microsoft.com/office/powerpoint/2010/main" val="23039366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2867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F866225-0A09-415A-B527-902F16047B64}" type="slidenum">
              <a:rPr lang="en-US" altLang="zh-CN" b="0" smtClean="0">
                <a:solidFill>
                  <a:srgbClr val="000000"/>
                </a:solidFill>
              </a:rPr>
              <a:pPr/>
              <a:t>88</a:t>
            </a:fld>
            <a:endParaRPr lang="en-US" altLang="zh-CN" b="0" smtClean="0">
              <a:solidFill>
                <a:srgbClr val="000000"/>
              </a:solidFill>
            </a:endParaRPr>
          </a:p>
        </p:txBody>
      </p:sp>
    </p:spTree>
    <p:extLst>
      <p:ext uri="{BB962C8B-B14F-4D97-AF65-F5344CB8AC3E}">
        <p14:creationId xmlns:p14="http://schemas.microsoft.com/office/powerpoint/2010/main" val="175087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那什么是敏捷软件开发？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endParaRPr lang="en-US" altLang="zh-CN" sz="1200" b="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详细讲解在第六章，也是重点，团队如何敏捷开发为用户提供可用的软件。</a:t>
            </a:r>
            <a:endParaRPr lang="en-US" altLang="zh-CN" sz="1200" b="0" i="0" kern="1200" dirty="0">
              <a:solidFill>
                <a:schemeClr val="tx1"/>
              </a:solidFill>
              <a:effectLst/>
              <a:latin typeface="+mn-lt"/>
              <a:ea typeface="+mn-ea"/>
              <a:cs typeface="+mn-cs"/>
            </a:endParaRPr>
          </a:p>
          <a:p>
            <a:pPr latinLnBrk="1"/>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8</a:t>
            </a:fld>
            <a:endParaRPr lang="zh-CN" altLang="en-US"/>
          </a:p>
        </p:txBody>
      </p:sp>
    </p:spTree>
    <p:extLst>
      <p:ext uri="{BB962C8B-B14F-4D97-AF65-F5344CB8AC3E}">
        <p14:creationId xmlns:p14="http://schemas.microsoft.com/office/powerpoint/2010/main" val="3444468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p:spPr>
        <p:txBody>
          <a:bodyPr/>
          <a:lstStyle/>
          <a:p>
            <a:pPr eaLnBrk="1" hangingPunct="1"/>
            <a:r>
              <a:rPr lang="en-US" altLang="zh-CN" smtClean="0">
                <a:latin typeface="Times New Roman" panose="02020603050405020304" pitchFamily="18" charset="0"/>
              </a:rPr>
              <a:t>OBS</a:t>
            </a:r>
            <a:r>
              <a:rPr lang="zh-CN" altLang="en-US" smtClean="0">
                <a:latin typeface="Times New Roman" panose="02020603050405020304" pitchFamily="18" charset="0"/>
              </a:rPr>
              <a:t>（组织分解结构）是一种特殊的组织结构图，它建立在一般组织结构图的基础上，根据公司各部门的具体单元或者子公司的组织单元将一般组织结构图再进行更详细地分解。</a:t>
            </a:r>
          </a:p>
          <a:p>
            <a:pPr eaLnBrk="1" hangingPunct="1"/>
            <a:endParaRPr lang="zh-CN" altLang="en-US" smtClean="0">
              <a:latin typeface="Arial" panose="020B0604020202020204" pitchFamily="34" charset="0"/>
            </a:endParaRPr>
          </a:p>
        </p:txBody>
      </p:sp>
      <p:sp>
        <p:nvSpPr>
          <p:cNvPr id="3072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E50023C6-063D-4963-81E6-97FBC9AAE06B}" type="slidenum">
              <a:rPr lang="en-US" altLang="zh-CN" b="0" smtClean="0">
                <a:solidFill>
                  <a:srgbClr val="000000"/>
                </a:solidFill>
              </a:rPr>
              <a:pPr/>
              <a:t>89</a:t>
            </a:fld>
            <a:endParaRPr lang="en-US" altLang="zh-CN" b="0" smtClean="0">
              <a:solidFill>
                <a:srgbClr val="000000"/>
              </a:solidFill>
            </a:endParaRPr>
          </a:p>
        </p:txBody>
      </p:sp>
    </p:spTree>
    <p:extLst>
      <p:ext uri="{BB962C8B-B14F-4D97-AF65-F5344CB8AC3E}">
        <p14:creationId xmlns:p14="http://schemas.microsoft.com/office/powerpoint/2010/main" val="18344580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p:spPr>
        <p:txBody>
          <a:bodyPr/>
          <a:lstStyle/>
          <a:p>
            <a:pPr eaLnBrk="1" hangingPunct="1"/>
            <a:r>
              <a:rPr lang="zh-CN" altLang="en-US" smtClean="0">
                <a:solidFill>
                  <a:schemeClr val="accent2"/>
                </a:solidFill>
                <a:latin typeface="Arial" panose="020B0604020202020204" pitchFamily="34" charset="0"/>
              </a:rPr>
              <a:t>项目的组织结构，是具体承担某一项目的全体职工为实现项目目标，在管理工作中进行分工协作，在职务范围、责任、权力方面所形成的结构体系。</a:t>
            </a:r>
          </a:p>
          <a:p>
            <a:pPr eaLnBrk="1" hangingPunct="1"/>
            <a:endParaRPr lang="zh-CN" altLang="en-US" smtClean="0">
              <a:latin typeface="Arial" panose="020B0604020202020204" pitchFamily="34" charset="0"/>
            </a:endParaRPr>
          </a:p>
        </p:txBody>
      </p:sp>
      <p:sp>
        <p:nvSpPr>
          <p:cNvPr id="3277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310D2A3-ABEA-492C-8FC6-3ACCBA6FD21D}" type="slidenum">
              <a:rPr lang="en-US" altLang="zh-CN" b="0" smtClean="0">
                <a:solidFill>
                  <a:srgbClr val="000000"/>
                </a:solidFill>
              </a:rPr>
              <a:pPr/>
              <a:t>90</a:t>
            </a:fld>
            <a:endParaRPr lang="en-US" altLang="zh-CN" b="0" smtClean="0">
              <a:solidFill>
                <a:srgbClr val="000000"/>
              </a:solidFill>
            </a:endParaRPr>
          </a:p>
        </p:txBody>
      </p:sp>
    </p:spTree>
    <p:extLst>
      <p:ext uri="{BB962C8B-B14F-4D97-AF65-F5344CB8AC3E}">
        <p14:creationId xmlns:p14="http://schemas.microsoft.com/office/powerpoint/2010/main" val="27204825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3482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80A0A5E-6686-42BD-8A25-02043A0019A7}" type="slidenum">
              <a:rPr lang="en-US" altLang="zh-CN" b="0" smtClean="0">
                <a:solidFill>
                  <a:srgbClr val="000000"/>
                </a:solidFill>
              </a:rPr>
              <a:pPr/>
              <a:t>91</a:t>
            </a:fld>
            <a:endParaRPr lang="en-US" altLang="zh-CN" b="0" smtClean="0">
              <a:solidFill>
                <a:srgbClr val="000000"/>
              </a:solidFill>
            </a:endParaRPr>
          </a:p>
        </p:txBody>
      </p:sp>
    </p:spTree>
    <p:extLst>
      <p:ext uri="{BB962C8B-B14F-4D97-AF65-F5344CB8AC3E}">
        <p14:creationId xmlns:p14="http://schemas.microsoft.com/office/powerpoint/2010/main" val="9460930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3686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1895D58-B4CB-4D0B-8AC0-022B20C73B33}" type="slidenum">
              <a:rPr lang="en-US" altLang="zh-CN" b="0" smtClean="0">
                <a:solidFill>
                  <a:srgbClr val="000000"/>
                </a:solidFill>
              </a:rPr>
              <a:pPr/>
              <a:t>92</a:t>
            </a:fld>
            <a:endParaRPr lang="en-US" altLang="zh-CN" b="0" smtClean="0">
              <a:solidFill>
                <a:srgbClr val="000000"/>
              </a:solidFill>
            </a:endParaRPr>
          </a:p>
        </p:txBody>
      </p:sp>
    </p:spTree>
    <p:extLst>
      <p:ext uri="{BB962C8B-B14F-4D97-AF65-F5344CB8AC3E}">
        <p14:creationId xmlns:p14="http://schemas.microsoft.com/office/powerpoint/2010/main" val="37955902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3891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52D9091-AF43-4D04-940F-1F67DFA1438E}" type="slidenum">
              <a:rPr lang="en-US" altLang="zh-CN" b="0" smtClean="0">
                <a:solidFill>
                  <a:srgbClr val="000000"/>
                </a:solidFill>
              </a:rPr>
              <a:pPr/>
              <a:t>93</a:t>
            </a:fld>
            <a:endParaRPr lang="en-US" altLang="zh-CN" b="0" smtClean="0">
              <a:solidFill>
                <a:srgbClr val="000000"/>
              </a:solidFill>
            </a:endParaRPr>
          </a:p>
        </p:txBody>
      </p:sp>
    </p:spTree>
    <p:extLst>
      <p:ext uri="{BB962C8B-B14F-4D97-AF65-F5344CB8AC3E}">
        <p14:creationId xmlns:p14="http://schemas.microsoft.com/office/powerpoint/2010/main" val="10918941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4096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2F17D410-3266-4574-94A4-D6AD6888F167}" type="slidenum">
              <a:rPr lang="en-US" altLang="zh-CN" b="0" smtClean="0">
                <a:solidFill>
                  <a:srgbClr val="000000"/>
                </a:solidFill>
              </a:rPr>
              <a:pPr/>
              <a:t>94</a:t>
            </a:fld>
            <a:endParaRPr lang="en-US" altLang="zh-CN" b="0" smtClean="0">
              <a:solidFill>
                <a:srgbClr val="000000"/>
              </a:solidFill>
            </a:endParaRPr>
          </a:p>
        </p:txBody>
      </p:sp>
    </p:spTree>
    <p:extLst>
      <p:ext uri="{BB962C8B-B14F-4D97-AF65-F5344CB8AC3E}">
        <p14:creationId xmlns:p14="http://schemas.microsoft.com/office/powerpoint/2010/main" val="5462648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4301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100143C8-BBD4-4BE6-84FB-983859C344D8}" type="slidenum">
              <a:rPr lang="en-US" altLang="zh-CN" b="0" smtClean="0">
                <a:solidFill>
                  <a:srgbClr val="000000"/>
                </a:solidFill>
              </a:rPr>
              <a:pPr/>
              <a:t>95</a:t>
            </a:fld>
            <a:endParaRPr lang="en-US" altLang="zh-CN" b="0" smtClean="0">
              <a:solidFill>
                <a:srgbClr val="000000"/>
              </a:solidFill>
            </a:endParaRPr>
          </a:p>
        </p:txBody>
      </p:sp>
    </p:spTree>
    <p:extLst>
      <p:ext uri="{BB962C8B-B14F-4D97-AF65-F5344CB8AC3E}">
        <p14:creationId xmlns:p14="http://schemas.microsoft.com/office/powerpoint/2010/main" val="37537022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4506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3C89BD11-03D6-4443-A5CE-430A78764E77}" type="slidenum">
              <a:rPr lang="en-US" altLang="zh-CN" b="0" smtClean="0">
                <a:solidFill>
                  <a:srgbClr val="000000"/>
                </a:solidFill>
              </a:rPr>
              <a:pPr/>
              <a:t>96</a:t>
            </a:fld>
            <a:endParaRPr lang="en-US" altLang="zh-CN" b="0" smtClean="0">
              <a:solidFill>
                <a:srgbClr val="000000"/>
              </a:solidFill>
            </a:endParaRPr>
          </a:p>
        </p:txBody>
      </p:sp>
    </p:spTree>
    <p:extLst>
      <p:ext uri="{BB962C8B-B14F-4D97-AF65-F5344CB8AC3E}">
        <p14:creationId xmlns:p14="http://schemas.microsoft.com/office/powerpoint/2010/main" val="21112016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4710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4686E0F1-EB4E-4EEF-B12E-A67CB0C1D776}" type="slidenum">
              <a:rPr lang="en-US" altLang="zh-CN" b="0" smtClean="0">
                <a:solidFill>
                  <a:srgbClr val="000000"/>
                </a:solidFill>
              </a:rPr>
              <a:pPr/>
              <a:t>97</a:t>
            </a:fld>
            <a:endParaRPr lang="en-US" altLang="zh-CN" b="0" smtClean="0">
              <a:solidFill>
                <a:srgbClr val="000000"/>
              </a:solidFill>
            </a:endParaRPr>
          </a:p>
        </p:txBody>
      </p:sp>
    </p:spTree>
    <p:extLst>
      <p:ext uri="{BB962C8B-B14F-4D97-AF65-F5344CB8AC3E}">
        <p14:creationId xmlns:p14="http://schemas.microsoft.com/office/powerpoint/2010/main" val="41269622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4915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FAC9836B-39A5-4B94-BC58-068A88FBEDF9}" type="slidenum">
              <a:rPr lang="en-US" altLang="zh-CN" b="0" smtClean="0">
                <a:solidFill>
                  <a:srgbClr val="000000"/>
                </a:solidFill>
              </a:rPr>
              <a:pPr/>
              <a:t>98</a:t>
            </a:fld>
            <a:endParaRPr lang="en-US" altLang="zh-CN" b="0" smtClean="0">
              <a:solidFill>
                <a:srgbClr val="000000"/>
              </a:solidFill>
            </a:endParaRPr>
          </a:p>
        </p:txBody>
      </p:sp>
    </p:spTree>
    <p:extLst>
      <p:ext uri="{BB962C8B-B14F-4D97-AF65-F5344CB8AC3E}">
        <p14:creationId xmlns:p14="http://schemas.microsoft.com/office/powerpoint/2010/main" val="377457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smtClean="0">
                <a:solidFill>
                  <a:schemeClr val="tx1"/>
                </a:solidFill>
                <a:effectLst/>
                <a:latin typeface="+mn-lt"/>
                <a:ea typeface="+mn-ea"/>
                <a:cs typeface="+mn-cs"/>
              </a:rPr>
              <a:t>最后 ，</a:t>
            </a:r>
            <a:r>
              <a:rPr lang="zh-CN" altLang="en-US" sz="1200" b="0" i="0" kern="1200" dirty="0">
                <a:solidFill>
                  <a:schemeClr val="tx1"/>
                </a:solidFill>
                <a:effectLst/>
                <a:latin typeface="+mn-lt"/>
                <a:ea typeface="+mn-ea"/>
                <a:cs typeface="+mn-cs"/>
              </a:rPr>
              <a:t>通过一个实验项目，展示我们小组是如何利用现代软件工程思想，团队间是如何利用第</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章与第</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章知识，相互配合，敏捷开发的。</a:t>
            </a:r>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9</a:t>
            </a:fld>
            <a:endParaRPr lang="zh-CN" altLang="en-US"/>
          </a:p>
        </p:txBody>
      </p:sp>
    </p:spTree>
    <p:extLst>
      <p:ext uri="{BB962C8B-B14F-4D97-AF65-F5344CB8AC3E}">
        <p14:creationId xmlns:p14="http://schemas.microsoft.com/office/powerpoint/2010/main" val="38067242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5120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90BD0B2-D354-4C7D-8005-7332D30D6B92}" type="slidenum">
              <a:rPr lang="en-US" altLang="zh-CN" b="0" smtClean="0">
                <a:solidFill>
                  <a:srgbClr val="000000"/>
                </a:solidFill>
              </a:rPr>
              <a:pPr/>
              <a:t>99</a:t>
            </a:fld>
            <a:endParaRPr lang="en-US" altLang="zh-CN" b="0" smtClean="0">
              <a:solidFill>
                <a:srgbClr val="000000"/>
              </a:solidFill>
            </a:endParaRPr>
          </a:p>
        </p:txBody>
      </p:sp>
    </p:spTree>
    <p:extLst>
      <p:ext uri="{BB962C8B-B14F-4D97-AF65-F5344CB8AC3E}">
        <p14:creationId xmlns:p14="http://schemas.microsoft.com/office/powerpoint/2010/main" val="22714196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5325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4FEAAFD-4E5F-4506-8004-1A477194B3F3}" type="slidenum">
              <a:rPr lang="en-US" altLang="zh-CN" b="0" smtClean="0">
                <a:solidFill>
                  <a:srgbClr val="000000"/>
                </a:solidFill>
              </a:rPr>
              <a:pPr/>
              <a:t>100</a:t>
            </a:fld>
            <a:endParaRPr lang="en-US" altLang="zh-CN" b="0" smtClean="0">
              <a:solidFill>
                <a:srgbClr val="000000"/>
              </a:solidFill>
            </a:endParaRPr>
          </a:p>
        </p:txBody>
      </p:sp>
    </p:spTree>
    <p:extLst>
      <p:ext uri="{BB962C8B-B14F-4D97-AF65-F5344CB8AC3E}">
        <p14:creationId xmlns:p14="http://schemas.microsoft.com/office/powerpoint/2010/main" val="9151039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5530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C2E22DD-44C9-4FCB-8796-EC95A579599A}" type="slidenum">
              <a:rPr lang="en-US" altLang="zh-CN" b="0" smtClean="0">
                <a:solidFill>
                  <a:srgbClr val="000000"/>
                </a:solidFill>
              </a:rPr>
              <a:pPr/>
              <a:t>101</a:t>
            </a:fld>
            <a:endParaRPr lang="en-US" altLang="zh-CN" b="0" smtClean="0">
              <a:solidFill>
                <a:srgbClr val="000000"/>
              </a:solidFill>
            </a:endParaRPr>
          </a:p>
        </p:txBody>
      </p:sp>
    </p:spTree>
    <p:extLst>
      <p:ext uri="{BB962C8B-B14F-4D97-AF65-F5344CB8AC3E}">
        <p14:creationId xmlns:p14="http://schemas.microsoft.com/office/powerpoint/2010/main" val="35814243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5734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3EF62C5-0787-4FAC-A3DE-AAD7D06DCE15}" type="slidenum">
              <a:rPr lang="en-US" altLang="zh-CN" b="0" smtClean="0">
                <a:solidFill>
                  <a:srgbClr val="000000"/>
                </a:solidFill>
              </a:rPr>
              <a:pPr/>
              <a:t>102</a:t>
            </a:fld>
            <a:endParaRPr lang="en-US" altLang="zh-CN" b="0" smtClean="0">
              <a:solidFill>
                <a:srgbClr val="000000"/>
              </a:solidFill>
            </a:endParaRPr>
          </a:p>
        </p:txBody>
      </p:sp>
    </p:spTree>
    <p:extLst>
      <p:ext uri="{BB962C8B-B14F-4D97-AF65-F5344CB8AC3E}">
        <p14:creationId xmlns:p14="http://schemas.microsoft.com/office/powerpoint/2010/main" val="5034479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5939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04E89965-6113-4A06-964F-771F1D7E7C67}" type="slidenum">
              <a:rPr lang="en-US" altLang="zh-CN" b="0" smtClean="0">
                <a:solidFill>
                  <a:srgbClr val="000000"/>
                </a:solidFill>
              </a:rPr>
              <a:pPr/>
              <a:t>103</a:t>
            </a:fld>
            <a:endParaRPr lang="en-US" altLang="zh-CN" b="0" smtClean="0">
              <a:solidFill>
                <a:srgbClr val="000000"/>
              </a:solidFill>
            </a:endParaRPr>
          </a:p>
        </p:txBody>
      </p:sp>
    </p:spTree>
    <p:extLst>
      <p:ext uri="{BB962C8B-B14F-4D97-AF65-F5344CB8AC3E}">
        <p14:creationId xmlns:p14="http://schemas.microsoft.com/office/powerpoint/2010/main" val="36027850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6246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6640F570-C95B-4100-9249-6A1B53E16453}" type="slidenum">
              <a:rPr lang="en-US" altLang="zh-CN" b="0" smtClean="0">
                <a:solidFill>
                  <a:srgbClr val="000000"/>
                </a:solidFill>
              </a:rPr>
              <a:pPr/>
              <a:t>105</a:t>
            </a:fld>
            <a:endParaRPr lang="en-US" altLang="zh-CN" b="0" smtClean="0">
              <a:solidFill>
                <a:srgbClr val="000000"/>
              </a:solidFill>
            </a:endParaRPr>
          </a:p>
        </p:txBody>
      </p:sp>
    </p:spTree>
    <p:extLst>
      <p:ext uri="{BB962C8B-B14F-4D97-AF65-F5344CB8AC3E}">
        <p14:creationId xmlns:p14="http://schemas.microsoft.com/office/powerpoint/2010/main" val="24570801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6451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D3D9BBF5-9413-4075-9000-031662BEFD13}" type="slidenum">
              <a:rPr lang="en-US" altLang="zh-CN" b="0" smtClean="0">
                <a:solidFill>
                  <a:srgbClr val="000000"/>
                </a:solidFill>
              </a:rPr>
              <a:pPr/>
              <a:t>106</a:t>
            </a:fld>
            <a:endParaRPr lang="en-US" altLang="zh-CN" b="0" smtClean="0">
              <a:solidFill>
                <a:srgbClr val="000000"/>
              </a:solidFill>
            </a:endParaRPr>
          </a:p>
        </p:txBody>
      </p:sp>
    </p:spTree>
    <p:extLst>
      <p:ext uri="{BB962C8B-B14F-4D97-AF65-F5344CB8AC3E}">
        <p14:creationId xmlns:p14="http://schemas.microsoft.com/office/powerpoint/2010/main" val="24735605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6656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EDA7942E-1D09-4655-B09E-7B50FA17C116}" type="slidenum">
              <a:rPr lang="en-US" altLang="zh-CN" b="0" smtClean="0">
                <a:solidFill>
                  <a:srgbClr val="000000"/>
                </a:solidFill>
              </a:rPr>
              <a:pPr/>
              <a:t>107</a:t>
            </a:fld>
            <a:endParaRPr lang="en-US" altLang="zh-CN" b="0" smtClean="0">
              <a:solidFill>
                <a:srgbClr val="000000"/>
              </a:solidFill>
            </a:endParaRPr>
          </a:p>
        </p:txBody>
      </p:sp>
    </p:spTree>
    <p:extLst>
      <p:ext uri="{BB962C8B-B14F-4D97-AF65-F5344CB8AC3E}">
        <p14:creationId xmlns:p14="http://schemas.microsoft.com/office/powerpoint/2010/main" val="24174871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6963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2D15EBBE-4CEF-432F-85A7-A6441AD541F3}" type="slidenum">
              <a:rPr lang="en-US" altLang="zh-CN" b="0" smtClean="0">
                <a:solidFill>
                  <a:srgbClr val="000000"/>
                </a:solidFill>
              </a:rPr>
              <a:pPr/>
              <a:t>109</a:t>
            </a:fld>
            <a:endParaRPr lang="en-US" altLang="zh-CN" b="0" smtClean="0">
              <a:solidFill>
                <a:srgbClr val="000000"/>
              </a:solidFill>
            </a:endParaRPr>
          </a:p>
        </p:txBody>
      </p:sp>
    </p:spTree>
    <p:extLst>
      <p:ext uri="{BB962C8B-B14F-4D97-AF65-F5344CB8AC3E}">
        <p14:creationId xmlns:p14="http://schemas.microsoft.com/office/powerpoint/2010/main" val="31749488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p:spPr>
        <p:txBody>
          <a:bodyPr/>
          <a:lstStyle/>
          <a:p>
            <a:pPr lvl="2" eaLnBrk="1" hangingPunct="1">
              <a:lnSpc>
                <a:spcPts val="3000"/>
              </a:lnSpc>
              <a:buFont typeface="Times New Roman" panose="02020603050405020304" pitchFamily="18" charset="0"/>
              <a:buChar char="−"/>
            </a:pPr>
            <a:r>
              <a:rPr lang="zh-CN" altLang="en-US" sz="1800" smtClean="0">
                <a:latin typeface="Arial" panose="020B0604020202020204" pitchFamily="34" charset="0"/>
              </a:rPr>
              <a:t>确定与指派项目经理是项目启动阶段的一个重要工作。</a:t>
            </a:r>
          </a:p>
          <a:p>
            <a:pPr lvl="2" eaLnBrk="1" hangingPunct="1">
              <a:lnSpc>
                <a:spcPts val="3000"/>
              </a:lnSpc>
              <a:buFont typeface="Times New Roman" panose="02020603050405020304" pitchFamily="18" charset="0"/>
              <a:buChar char="−"/>
            </a:pPr>
            <a:r>
              <a:rPr lang="zh-CN" altLang="en-US" sz="1800" smtClean="0">
                <a:latin typeface="Arial" panose="020B0604020202020204" pitchFamily="34" charset="0"/>
              </a:rPr>
              <a:t>项目经理是项目组织的核心和项目团队的灵魂，对项目进行全面的管理。他的管理能力、经验水平、知识结构、个人魅力都对项目的成败起着关键的作用。</a:t>
            </a:r>
          </a:p>
          <a:p>
            <a:pPr lvl="2" eaLnBrk="1" hangingPunct="1">
              <a:lnSpc>
                <a:spcPts val="3000"/>
              </a:lnSpc>
              <a:buFont typeface="Times New Roman" panose="02020603050405020304" pitchFamily="18" charset="0"/>
              <a:buChar char="−"/>
            </a:pPr>
            <a:r>
              <a:rPr lang="zh-CN" altLang="en-US" sz="1800" smtClean="0">
                <a:latin typeface="Arial" panose="020B0604020202020204" pitchFamily="34" charset="0"/>
              </a:rPr>
              <a:t>项目经理的工作目标是负责项目保质保量按期交付。在项目决策过程中，项目经理不仅要面对项目班子中有着各种知识背景和经历的项目管理人员，又要面对各利益相关方以及客户。</a:t>
            </a:r>
            <a:endParaRPr lang="en-US" altLang="zh-CN" sz="1800" smtClean="0">
              <a:latin typeface="Arial" panose="020B0604020202020204" pitchFamily="34" charset="0"/>
            </a:endParaRPr>
          </a:p>
          <a:p>
            <a:pPr lvl="2" eaLnBrk="1" hangingPunct="1">
              <a:lnSpc>
                <a:spcPts val="3000"/>
              </a:lnSpc>
              <a:spcBef>
                <a:spcPct val="50000"/>
              </a:spcBef>
              <a:buFont typeface="Times New Roman" panose="02020603050405020304" pitchFamily="18" charset="0"/>
              <a:buChar char="−"/>
            </a:pPr>
            <a:r>
              <a:rPr lang="zh-CN" altLang="en-US" sz="1800" smtClean="0">
                <a:latin typeface="Arial" panose="020B0604020202020204" pitchFamily="34" charset="0"/>
              </a:rPr>
              <a:t>在本行业中某一技术领域中具有权威，技术过硬；</a:t>
            </a:r>
          </a:p>
          <a:p>
            <a:pPr lvl="2" eaLnBrk="1" hangingPunct="1">
              <a:lnSpc>
                <a:spcPts val="3000"/>
              </a:lnSpc>
              <a:spcBef>
                <a:spcPct val="50000"/>
              </a:spcBef>
              <a:buFont typeface="Times New Roman" panose="02020603050405020304" pitchFamily="18" charset="0"/>
              <a:buChar char="−"/>
            </a:pPr>
            <a:r>
              <a:rPr lang="zh-CN" altLang="en-US" sz="1800" smtClean="0">
                <a:latin typeface="Arial" panose="020B0604020202020204" pitchFamily="34" charset="0"/>
              </a:rPr>
              <a:t>任务分解能力强；</a:t>
            </a:r>
          </a:p>
          <a:p>
            <a:pPr lvl="2" eaLnBrk="1" hangingPunct="1">
              <a:lnSpc>
                <a:spcPts val="3000"/>
              </a:lnSpc>
              <a:spcBef>
                <a:spcPct val="50000"/>
              </a:spcBef>
              <a:buFont typeface="Times New Roman" panose="02020603050405020304" pitchFamily="18" charset="0"/>
              <a:buChar char="−"/>
            </a:pPr>
            <a:r>
              <a:rPr lang="zh-CN" altLang="en-US" sz="1800" smtClean="0">
                <a:latin typeface="Arial" panose="020B0604020202020204" pitchFamily="34" charset="0"/>
              </a:rPr>
              <a:t>注重对项目成员的激励和团队建设，能良好的协调项目小组成员的关系；</a:t>
            </a:r>
          </a:p>
          <a:p>
            <a:pPr lvl="2" eaLnBrk="1" hangingPunct="1">
              <a:lnSpc>
                <a:spcPts val="3000"/>
              </a:lnSpc>
              <a:spcBef>
                <a:spcPct val="50000"/>
              </a:spcBef>
              <a:buFont typeface="Times New Roman" panose="02020603050405020304" pitchFamily="18" charset="0"/>
              <a:buChar char="−"/>
            </a:pPr>
            <a:r>
              <a:rPr lang="zh-CN" altLang="en-US" sz="1800" smtClean="0">
                <a:latin typeface="Arial" panose="020B0604020202020204" pitchFamily="34" charset="0"/>
              </a:rPr>
              <a:t>具备较强的客户人际关系能力；</a:t>
            </a:r>
          </a:p>
          <a:p>
            <a:pPr lvl="2" eaLnBrk="1" hangingPunct="1">
              <a:lnSpc>
                <a:spcPts val="3000"/>
              </a:lnSpc>
              <a:spcBef>
                <a:spcPct val="50000"/>
              </a:spcBef>
              <a:buFont typeface="Times New Roman" panose="02020603050405020304" pitchFamily="18" charset="0"/>
              <a:buChar char="−"/>
            </a:pPr>
            <a:r>
              <a:rPr lang="zh-CN" altLang="en-US" sz="1800" smtClean="0">
                <a:latin typeface="Arial" panose="020B0604020202020204" pitchFamily="34" charset="0"/>
              </a:rPr>
              <a:t>具有很强的工作责任心，能够接受经常加班的要求；</a:t>
            </a:r>
          </a:p>
          <a:p>
            <a:pPr lvl="2" eaLnBrk="1" hangingPunct="1">
              <a:lnSpc>
                <a:spcPts val="3000"/>
              </a:lnSpc>
              <a:spcBef>
                <a:spcPct val="50000"/>
              </a:spcBef>
              <a:buFont typeface="Times New Roman" panose="02020603050405020304" pitchFamily="18" charset="0"/>
              <a:buChar char="−"/>
            </a:pPr>
            <a:r>
              <a:rPr lang="zh-CN" altLang="en-US" sz="1800" smtClean="0">
                <a:latin typeface="Arial" panose="020B0604020202020204" pitchFamily="34" charset="0"/>
              </a:rPr>
              <a:t>应更注重管理方面的贡献，胜过作为技术人员的贡献</a:t>
            </a:r>
            <a:endParaRPr lang="zh-CN" altLang="en-US" sz="1800" smtClean="0">
              <a:solidFill>
                <a:schemeClr val="accent2"/>
              </a:solidFill>
              <a:latin typeface="黑体" panose="02010609060101010101" pitchFamily="49" charset="-122"/>
              <a:ea typeface="黑体" panose="02010609060101010101" pitchFamily="49" charset="-122"/>
            </a:endParaRPr>
          </a:p>
          <a:p>
            <a:pPr eaLnBrk="1" hangingPunct="1"/>
            <a:endParaRPr lang="zh-CN" altLang="en-US" smtClean="0">
              <a:latin typeface="Arial" panose="020B0604020202020204" pitchFamily="34" charset="0"/>
            </a:endParaRPr>
          </a:p>
        </p:txBody>
      </p:sp>
      <p:sp>
        <p:nvSpPr>
          <p:cNvPr id="7168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131DFCB1-8200-4FC7-8273-CD1B5DFA9671}" type="slidenum">
              <a:rPr lang="en-US" altLang="zh-CN" b="0" smtClean="0">
                <a:solidFill>
                  <a:srgbClr val="000000"/>
                </a:solidFill>
              </a:rPr>
              <a:pPr/>
              <a:t>110</a:t>
            </a:fld>
            <a:endParaRPr lang="en-US" altLang="zh-CN" b="0" smtClean="0">
              <a:solidFill>
                <a:srgbClr val="000000"/>
              </a:solidFill>
            </a:endParaRPr>
          </a:p>
        </p:txBody>
      </p:sp>
    </p:spTree>
    <p:extLst>
      <p:ext uri="{BB962C8B-B14F-4D97-AF65-F5344CB8AC3E}">
        <p14:creationId xmlns:p14="http://schemas.microsoft.com/office/powerpoint/2010/main" val="459279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vmlDrawing" Target="../drawings/vmlDrawing1.v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524000"/>
            <a:ext cx="523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1524000"/>
            <a:ext cx="523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C66C829E-1452-4864-B43A-306F7E7FA776}" type="slidenum">
              <a:rPr lang="en-US" altLang="zh-CN"/>
              <a:pPr>
                <a:defRPr/>
              </a:pPr>
              <a:t>‹#›</a:t>
            </a:fld>
            <a:endParaRPr lang="en-US" altLang="zh-CN" dirty="0"/>
          </a:p>
        </p:txBody>
      </p:sp>
    </p:spTree>
    <p:extLst>
      <p:ext uri="{BB962C8B-B14F-4D97-AF65-F5344CB8AC3E}">
        <p14:creationId xmlns:p14="http://schemas.microsoft.com/office/powerpoint/2010/main" val="3822415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9" name="Rectangle 6"/>
          <p:cNvSpPr>
            <a:spLocks noGrp="1" noChangeArrowheads="1"/>
          </p:cNvSpPr>
          <p:nvPr>
            <p:ph type="sldNum" sz="quarter" idx="12"/>
          </p:nvPr>
        </p:nvSpPr>
        <p:spPr>
          <a:ln/>
        </p:spPr>
        <p:txBody>
          <a:bodyPr/>
          <a:lstStyle>
            <a:lvl1pPr>
              <a:defRPr/>
            </a:lvl1pPr>
          </a:lstStyle>
          <a:p>
            <a:pPr>
              <a:defRPr/>
            </a:pPr>
            <a:fld id="{46BF9298-254F-43E1-B0F5-BCE9C10B1846}" type="slidenum">
              <a:rPr lang="en-US" altLang="zh-CN"/>
              <a:pPr>
                <a:defRPr/>
              </a:pPr>
              <a:t>‹#›</a:t>
            </a:fld>
            <a:endParaRPr lang="en-US" altLang="zh-CN" dirty="0"/>
          </a:p>
        </p:txBody>
      </p:sp>
    </p:spTree>
    <p:extLst>
      <p:ext uri="{BB962C8B-B14F-4D97-AF65-F5344CB8AC3E}">
        <p14:creationId xmlns:p14="http://schemas.microsoft.com/office/powerpoint/2010/main" val="4153352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5" name="Rectangle 6"/>
          <p:cNvSpPr>
            <a:spLocks noGrp="1" noChangeArrowheads="1"/>
          </p:cNvSpPr>
          <p:nvPr>
            <p:ph type="sldNum" sz="quarter" idx="12"/>
          </p:nvPr>
        </p:nvSpPr>
        <p:spPr>
          <a:ln/>
        </p:spPr>
        <p:txBody>
          <a:bodyPr/>
          <a:lstStyle>
            <a:lvl1pPr>
              <a:defRPr/>
            </a:lvl1pPr>
          </a:lstStyle>
          <a:p>
            <a:pPr>
              <a:defRPr/>
            </a:pPr>
            <a:fld id="{768FA9C0-B6CA-480D-9628-23E9507D242D}" type="slidenum">
              <a:rPr lang="en-US" altLang="zh-CN"/>
              <a:pPr>
                <a:defRPr/>
              </a:pPr>
              <a:t>‹#›</a:t>
            </a:fld>
            <a:endParaRPr lang="en-US" altLang="zh-CN" dirty="0"/>
          </a:p>
        </p:txBody>
      </p:sp>
    </p:spTree>
    <p:extLst>
      <p:ext uri="{BB962C8B-B14F-4D97-AF65-F5344CB8AC3E}">
        <p14:creationId xmlns:p14="http://schemas.microsoft.com/office/powerpoint/2010/main" val="974584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4" name="Rectangle 6"/>
          <p:cNvSpPr>
            <a:spLocks noGrp="1" noChangeArrowheads="1"/>
          </p:cNvSpPr>
          <p:nvPr>
            <p:ph type="sldNum" sz="quarter" idx="12"/>
          </p:nvPr>
        </p:nvSpPr>
        <p:spPr>
          <a:ln/>
        </p:spPr>
        <p:txBody>
          <a:bodyPr/>
          <a:lstStyle>
            <a:lvl1pPr>
              <a:defRPr/>
            </a:lvl1pPr>
          </a:lstStyle>
          <a:p>
            <a:pPr>
              <a:defRPr/>
            </a:pPr>
            <a:fld id="{D886B86A-018E-40AC-872D-9150C15D5363}" type="slidenum">
              <a:rPr lang="en-US" altLang="zh-CN"/>
              <a:pPr>
                <a:defRPr/>
              </a:pPr>
              <a:t>‹#›</a:t>
            </a:fld>
            <a:endParaRPr lang="en-US" altLang="zh-CN" dirty="0"/>
          </a:p>
        </p:txBody>
      </p:sp>
    </p:spTree>
    <p:extLst>
      <p:ext uri="{BB962C8B-B14F-4D97-AF65-F5344CB8AC3E}">
        <p14:creationId xmlns:p14="http://schemas.microsoft.com/office/powerpoint/2010/main" val="1909872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487167CE-CD6D-41B4-B239-87F825CB8101}" type="slidenum">
              <a:rPr lang="en-US" altLang="zh-CN"/>
              <a:pPr>
                <a:defRPr/>
              </a:pPr>
              <a:t>‹#›</a:t>
            </a:fld>
            <a:endParaRPr lang="en-US" altLang="zh-CN" dirty="0"/>
          </a:p>
        </p:txBody>
      </p:sp>
    </p:spTree>
    <p:extLst>
      <p:ext uri="{BB962C8B-B14F-4D97-AF65-F5344CB8AC3E}">
        <p14:creationId xmlns:p14="http://schemas.microsoft.com/office/powerpoint/2010/main" val="114259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EC9B6DC0-2E35-434C-A6E9-34C890C0E2DB}" type="slidenum">
              <a:rPr lang="en-US" altLang="zh-CN"/>
              <a:pPr>
                <a:defRPr/>
              </a:pPr>
              <a:t>‹#›</a:t>
            </a:fld>
            <a:endParaRPr lang="en-US" altLang="zh-CN" dirty="0"/>
          </a:p>
        </p:txBody>
      </p:sp>
    </p:spTree>
    <p:extLst>
      <p:ext uri="{BB962C8B-B14F-4D97-AF65-F5344CB8AC3E}">
        <p14:creationId xmlns:p14="http://schemas.microsoft.com/office/powerpoint/2010/main" val="3777217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4AC47C3A-FD0B-4860-BB82-3D0BC29E9C20}" type="slidenum">
              <a:rPr lang="en-US" altLang="zh-CN"/>
              <a:pPr>
                <a:defRPr/>
              </a:pPr>
              <a:t>‹#›</a:t>
            </a:fld>
            <a:endParaRPr lang="en-US" altLang="zh-CN" dirty="0"/>
          </a:p>
        </p:txBody>
      </p:sp>
    </p:spTree>
    <p:extLst>
      <p:ext uri="{BB962C8B-B14F-4D97-AF65-F5344CB8AC3E}">
        <p14:creationId xmlns:p14="http://schemas.microsoft.com/office/powerpoint/2010/main" val="325985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5400" y="609600"/>
            <a:ext cx="2667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609600"/>
            <a:ext cx="7797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0D7FF5B9-378E-408A-BB7F-5972D3D02CA7}" type="slidenum">
              <a:rPr lang="en-US" altLang="zh-CN"/>
              <a:pPr>
                <a:defRPr/>
              </a:pPr>
              <a:t>‹#›</a:t>
            </a:fld>
            <a:endParaRPr lang="en-US" altLang="zh-CN" dirty="0"/>
          </a:p>
        </p:txBody>
      </p:sp>
    </p:spTree>
    <p:extLst>
      <p:ext uri="{BB962C8B-B14F-4D97-AF65-F5344CB8AC3E}">
        <p14:creationId xmlns:p14="http://schemas.microsoft.com/office/powerpoint/2010/main" val="3407580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27200" y="609600"/>
            <a:ext cx="9042400" cy="609600"/>
          </a:xfrm>
        </p:spPr>
        <p:txBody>
          <a:bodyPr/>
          <a:lstStyle/>
          <a:p>
            <a:r>
              <a:rPr lang="zh-CN" altLang="en-US"/>
              <a:t>单击此处编辑母版标题样式</a:t>
            </a:r>
          </a:p>
        </p:txBody>
      </p:sp>
      <p:sp>
        <p:nvSpPr>
          <p:cNvPr id="3" name="表格占位符 2"/>
          <p:cNvSpPr>
            <a:spLocks noGrp="1"/>
          </p:cNvSpPr>
          <p:nvPr>
            <p:ph type="tbl" idx="1"/>
          </p:nvPr>
        </p:nvSpPr>
        <p:spPr>
          <a:xfrm>
            <a:off x="914400" y="1524000"/>
            <a:ext cx="10668000" cy="4876800"/>
          </a:xfrm>
        </p:spPr>
        <p:txBody>
          <a:bodyPr/>
          <a:lstStyle/>
          <a:p>
            <a:pPr lvl="0"/>
            <a:r>
              <a:rPr lang="zh-CN" altLang="en-US" noProof="0"/>
              <a:t>单击图标添加表格</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8FEAE379-179C-44CF-B7D0-99098355D822}" type="slidenum">
              <a:rPr lang="en-US" altLang="zh-CN"/>
              <a:pPr>
                <a:defRPr/>
              </a:pPr>
              <a:t>‹#›</a:t>
            </a:fld>
            <a:endParaRPr lang="en-US" altLang="zh-CN" dirty="0"/>
          </a:p>
        </p:txBody>
      </p:sp>
    </p:spTree>
    <p:extLst>
      <p:ext uri="{BB962C8B-B14F-4D97-AF65-F5344CB8AC3E}">
        <p14:creationId xmlns:p14="http://schemas.microsoft.com/office/powerpoint/2010/main" val="1513455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144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67AE7D-B732-454A-8175-464476B8FA2F}" type="datetimeFigureOut">
              <a:rPr lang="zh-CN" altLang="en-US" smtClean="0"/>
              <a:pPr/>
              <a:t>2018/10/22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t="2277" r="1105" b="302"/>
          <a:stretch>
            <a:fillRect/>
          </a:stretch>
        </p:blipFill>
        <p:spPr bwMode="auto">
          <a:xfrm>
            <a:off x="3" y="11116"/>
            <a:ext cx="12192000" cy="6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结束页">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38" name="矩形 237"/>
          <p:cNvSpPr/>
          <p:nvPr/>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1"/>
          <p:cNvSpPr>
            <a:spLocks noChangeArrowheads="1"/>
          </p:cNvSpPr>
          <p:nvPr/>
        </p:nvSpPr>
        <p:spPr bwMode="auto">
          <a:xfrm>
            <a:off x="342900" y="228600"/>
            <a:ext cx="11480800" cy="6400800"/>
          </a:xfrm>
          <a:prstGeom prst="rect">
            <a:avLst/>
          </a:prstGeom>
          <a:noFill/>
          <a:ln w="1905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aphicFrame>
        <p:nvGraphicFramePr>
          <p:cNvPr id="5" name="Object 28"/>
          <p:cNvGraphicFramePr>
            <a:graphicFrameLocks noChangeAspect="1"/>
          </p:cNvGraphicFramePr>
          <p:nvPr/>
        </p:nvGraphicFramePr>
        <p:xfrm>
          <a:off x="4775200" y="228600"/>
          <a:ext cx="4165600" cy="3733800"/>
        </p:xfrm>
        <a:graphic>
          <a:graphicData uri="http://schemas.openxmlformats.org/presentationml/2006/ole">
            <mc:AlternateContent xmlns:mc="http://schemas.openxmlformats.org/markup-compatibility/2006">
              <mc:Choice xmlns:v="urn:schemas-microsoft-com:vml" Requires="v">
                <p:oleObj spid="_x0000_s3078" name="Image" r:id="rId3" imgW="1606027" imgH="1615306" progId="Photoshop.Image.7">
                  <p:embed/>
                </p:oleObj>
              </mc:Choice>
              <mc:Fallback>
                <p:oleObj name="Image" r:id="rId3" imgW="1606027" imgH="1615306"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200" y="228600"/>
                        <a:ext cx="4165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29"/>
          <p:cNvSpPr>
            <a:spLocks noChangeArrowheads="1"/>
          </p:cNvSpPr>
          <p:nvPr/>
        </p:nvSpPr>
        <p:spPr bwMode="gray">
          <a:xfrm>
            <a:off x="351367" y="3124200"/>
            <a:ext cx="11491384" cy="838200"/>
          </a:xfrm>
          <a:prstGeom prst="rect">
            <a:avLst/>
          </a:prstGeom>
          <a:gradFill rotWithShape="1">
            <a:gsLst>
              <a:gs pos="0">
                <a:schemeClr val="accent1">
                  <a:gamma/>
                  <a:tint val="63529"/>
                  <a:invGamma/>
                </a:schemeClr>
              </a:gs>
              <a:gs pos="50000">
                <a:schemeClr val="accent1"/>
              </a:gs>
              <a:gs pos="100000">
                <a:schemeClr val="accent1">
                  <a:gamma/>
                  <a:tint val="63529"/>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pSp>
        <p:nvGrpSpPr>
          <p:cNvPr id="7" name="Group 35"/>
          <p:cNvGrpSpPr>
            <a:grpSpLocks/>
          </p:cNvGrpSpPr>
          <p:nvPr/>
        </p:nvGrpSpPr>
        <p:grpSpPr bwMode="auto">
          <a:xfrm flipH="1">
            <a:off x="0" y="3124200"/>
            <a:ext cx="711200" cy="838200"/>
            <a:chOff x="0" y="1584"/>
            <a:chExt cx="864" cy="1296"/>
          </a:xfrm>
        </p:grpSpPr>
        <p:sp>
          <p:nvSpPr>
            <p:cNvPr id="8" name="Rectangle 32"/>
            <p:cNvSpPr>
              <a:spLocks noChangeArrowheads="1"/>
            </p:cNvSpPr>
            <p:nvPr userDrawn="1"/>
          </p:nvSpPr>
          <p:spPr bwMode="gray">
            <a:xfrm>
              <a:off x="0" y="2448"/>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9" name="Rectangle 33"/>
            <p:cNvSpPr>
              <a:spLocks noChangeArrowheads="1"/>
            </p:cNvSpPr>
            <p:nvPr userDrawn="1"/>
          </p:nvSpPr>
          <p:spPr bwMode="gray">
            <a:xfrm>
              <a:off x="0" y="1584"/>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0" name="Rectangle 34"/>
            <p:cNvSpPr>
              <a:spLocks noChangeArrowheads="1"/>
            </p:cNvSpPr>
            <p:nvPr userDrawn="1"/>
          </p:nvSpPr>
          <p:spPr bwMode="gray">
            <a:xfrm>
              <a:off x="432" y="2016"/>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pSp>
      <p:grpSp>
        <p:nvGrpSpPr>
          <p:cNvPr id="11" name="Group 36"/>
          <p:cNvGrpSpPr>
            <a:grpSpLocks/>
          </p:cNvGrpSpPr>
          <p:nvPr/>
        </p:nvGrpSpPr>
        <p:grpSpPr bwMode="auto">
          <a:xfrm>
            <a:off x="11480800" y="3124200"/>
            <a:ext cx="711200" cy="838200"/>
            <a:chOff x="0" y="1584"/>
            <a:chExt cx="864" cy="1296"/>
          </a:xfrm>
        </p:grpSpPr>
        <p:sp>
          <p:nvSpPr>
            <p:cNvPr id="12" name="Rectangle 37"/>
            <p:cNvSpPr>
              <a:spLocks noChangeArrowheads="1"/>
            </p:cNvSpPr>
            <p:nvPr userDrawn="1"/>
          </p:nvSpPr>
          <p:spPr bwMode="gray">
            <a:xfrm>
              <a:off x="0" y="2448"/>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3" name="Rectangle 38"/>
            <p:cNvSpPr>
              <a:spLocks noChangeArrowheads="1"/>
            </p:cNvSpPr>
            <p:nvPr userDrawn="1"/>
          </p:nvSpPr>
          <p:spPr bwMode="gray">
            <a:xfrm>
              <a:off x="0" y="1584"/>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4" name="Rectangle 39"/>
            <p:cNvSpPr>
              <a:spLocks noChangeArrowheads="1"/>
            </p:cNvSpPr>
            <p:nvPr userDrawn="1"/>
          </p:nvSpPr>
          <p:spPr bwMode="gray">
            <a:xfrm>
              <a:off x="432" y="2016"/>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pSp>
      <p:sp>
        <p:nvSpPr>
          <p:cNvPr id="15" name="Freeform 40"/>
          <p:cNvSpPr>
            <a:spLocks/>
          </p:cNvSpPr>
          <p:nvPr/>
        </p:nvSpPr>
        <p:spPr bwMode="gray">
          <a:xfrm>
            <a:off x="5596467" y="3124200"/>
            <a:ext cx="965200" cy="247650"/>
          </a:xfrm>
          <a:custGeom>
            <a:avLst/>
            <a:gdLst>
              <a:gd name="T0" fmla="*/ 0 w 456"/>
              <a:gd name="T1" fmla="*/ 0 h 156"/>
              <a:gd name="T2" fmla="*/ 594756875 w 456"/>
              <a:gd name="T3" fmla="*/ 393144375 h 156"/>
              <a:gd name="T4" fmla="*/ 1149191250 w 456"/>
              <a:gd name="T5" fmla="*/ 0 h 156"/>
              <a:gd name="T6" fmla="*/ 0 w 456"/>
              <a:gd name="T7" fmla="*/ 0 h 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6" h="156">
                <a:moveTo>
                  <a:pt x="0" y="0"/>
                </a:moveTo>
                <a:lnTo>
                  <a:pt x="236" y="156"/>
                </a:lnTo>
                <a:lnTo>
                  <a:pt x="456" y="0"/>
                </a:lnTo>
                <a:lnTo>
                  <a:pt x="0" y="0"/>
                </a:lnTo>
                <a:close/>
              </a:path>
            </a:pathLst>
          </a:custGeom>
          <a:solidFill>
            <a:srgbClr val="000000">
              <a:alpha val="14902"/>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sz="1800" b="1">
              <a:solidFill>
                <a:srgbClr val="30311D"/>
              </a:solidFill>
              <a:latin typeface="Arial" panose="020B0604020202020204" pitchFamily="34" charset="0"/>
            </a:endParaRPr>
          </a:p>
        </p:txBody>
      </p:sp>
      <p:sp>
        <p:nvSpPr>
          <p:cNvPr id="3075" name="Rectangle 3"/>
          <p:cNvSpPr>
            <a:spLocks noGrp="1" noChangeArrowheads="1"/>
          </p:cNvSpPr>
          <p:nvPr>
            <p:ph type="subTitle" idx="1"/>
          </p:nvPr>
        </p:nvSpPr>
        <p:spPr>
          <a:xfrm>
            <a:off x="609600" y="4267200"/>
            <a:ext cx="10972800" cy="381000"/>
          </a:xfrm>
        </p:spPr>
        <p:txBody>
          <a:bodyPr/>
          <a:lstStyle>
            <a:lvl1pPr marL="0" indent="0" algn="ctr">
              <a:buFont typeface="Wingdings" pitchFamily="2" charset="2"/>
              <a:buNone/>
              <a:defRPr sz="1600">
                <a:solidFill>
                  <a:schemeClr val="tx2"/>
                </a:solidFill>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508000" y="3276600"/>
            <a:ext cx="11118851" cy="533400"/>
          </a:xfrm>
        </p:spPr>
        <p:txBody>
          <a:bodyPr/>
          <a:lstStyle>
            <a:lvl1pPr>
              <a:defRPr sz="3600"/>
            </a:lvl1pPr>
          </a:lstStyle>
          <a:p>
            <a:pPr lvl="0"/>
            <a:r>
              <a:rPr lang="zh-CN" altLang="en-US" noProof="0"/>
              <a:t>单击此处编辑母版标题样式</a:t>
            </a:r>
            <a:endParaRPr lang="en-US" altLang="zh-CN" noProof="0"/>
          </a:p>
        </p:txBody>
      </p:sp>
      <p:sp>
        <p:nvSpPr>
          <p:cNvPr id="16" name="Rectangle 4"/>
          <p:cNvSpPr>
            <a:spLocks noGrp="1" noChangeArrowheads="1"/>
          </p:cNvSpPr>
          <p:nvPr>
            <p:ph type="dt" sz="half" idx="10"/>
          </p:nvPr>
        </p:nvSpPr>
        <p:spPr>
          <a:xfrm>
            <a:off x="304800" y="6613526"/>
            <a:ext cx="2844800" cy="244475"/>
          </a:xfrm>
        </p:spPr>
        <p:txBody>
          <a:bodyPr/>
          <a:lstStyle>
            <a:lvl1pPr algn="l">
              <a:defRPr b="0">
                <a:solidFill>
                  <a:srgbClr val="000000"/>
                </a:solidFill>
                <a:latin typeface="Arial" charset="0"/>
              </a:defRPr>
            </a:lvl1pPr>
          </a:lstStyle>
          <a:p>
            <a:pPr>
              <a:defRPr/>
            </a:pPr>
            <a:endParaRPr lang="en-US" altLang="zh-CN"/>
          </a:p>
        </p:txBody>
      </p:sp>
      <p:sp>
        <p:nvSpPr>
          <p:cNvPr id="17" name="Rectangle 5"/>
          <p:cNvSpPr>
            <a:spLocks noGrp="1" noChangeArrowheads="1"/>
          </p:cNvSpPr>
          <p:nvPr>
            <p:ph type="ftr" sz="quarter" idx="11"/>
          </p:nvPr>
        </p:nvSpPr>
        <p:spPr>
          <a:xfrm>
            <a:off x="4267200" y="6613526"/>
            <a:ext cx="3860800" cy="244475"/>
          </a:xfrm>
        </p:spPr>
        <p:txBody>
          <a:bodyPr/>
          <a:lstStyle>
            <a:lvl1pPr algn="ctr">
              <a:defRPr sz="1000" b="0" i="0">
                <a:solidFill>
                  <a:srgbClr val="000000"/>
                </a:solidFill>
              </a:defRPr>
            </a:lvl1pPr>
          </a:lstStyle>
          <a:p>
            <a:pPr>
              <a:defRPr/>
            </a:pPr>
            <a:endParaRPr lang="en-US" altLang="zh-CN"/>
          </a:p>
        </p:txBody>
      </p:sp>
      <p:sp>
        <p:nvSpPr>
          <p:cNvPr id="18" name="Rectangle 6"/>
          <p:cNvSpPr>
            <a:spLocks noGrp="1" noChangeArrowheads="1"/>
          </p:cNvSpPr>
          <p:nvPr>
            <p:ph type="sldNum" sz="quarter" idx="12"/>
          </p:nvPr>
        </p:nvSpPr>
        <p:spPr>
          <a:xfrm>
            <a:off x="9042400" y="6613526"/>
            <a:ext cx="2844800" cy="244475"/>
          </a:xfrm>
        </p:spPr>
        <p:txBody>
          <a:bodyPr/>
          <a:lstStyle>
            <a:lvl1pPr algn="r">
              <a:defRPr>
                <a:latin typeface="Arial" charset="0"/>
              </a:defRPr>
            </a:lvl1pPr>
          </a:lstStyle>
          <a:p>
            <a:pPr>
              <a:defRPr/>
            </a:pPr>
            <a:fld id="{CEE43784-5A74-4409-ACB5-1343C3F778AB}" type="slidenum">
              <a:rPr lang="en-US" altLang="zh-CN"/>
              <a:pPr>
                <a:defRPr/>
              </a:pPr>
              <a:t>‹#›</a:t>
            </a:fld>
            <a:endParaRPr lang="en-US" altLang="zh-CN" dirty="0"/>
          </a:p>
        </p:txBody>
      </p:sp>
    </p:spTree>
    <p:extLst>
      <p:ext uri="{BB962C8B-B14F-4D97-AF65-F5344CB8AC3E}">
        <p14:creationId xmlns:p14="http://schemas.microsoft.com/office/powerpoint/2010/main" val="1239493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Rectangle 3"/>
          <p:cNvSpPr txBox="1">
            <a:spLocks noChangeArrowheads="1"/>
          </p:cNvSpPr>
          <p:nvPr userDrawn="1"/>
        </p:nvSpPr>
        <p:spPr bwMode="gray">
          <a:xfrm>
            <a:off x="8930218" y="127001"/>
            <a:ext cx="2927349"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r" rtl="0" eaLnBrk="1" fontAlgn="base" hangingPunct="1">
              <a:spcBef>
                <a:spcPct val="20000"/>
              </a:spcBef>
              <a:spcAft>
                <a:spcPct val="0"/>
              </a:spcAft>
              <a:buClr>
                <a:schemeClr val="tx2"/>
              </a:buClr>
              <a:buFont typeface="Wingdings" pitchFamily="2" charset="2"/>
              <a:buNone/>
              <a:defRPr sz="1800">
                <a:solidFill>
                  <a:schemeClr val="bg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200">
                <a:solidFill>
                  <a:schemeClr val="tx1"/>
                </a:solidFill>
                <a:latin typeface="+mn-lt"/>
              </a:defRPr>
            </a:lvl2pPr>
            <a:lvl3pPr marL="1143000" indent="-228600" algn="l" rtl="0" eaLnBrk="1" fontAlgn="base" hangingPunct="1">
              <a:spcBef>
                <a:spcPct val="20000"/>
              </a:spcBef>
              <a:spcAft>
                <a:spcPct val="0"/>
              </a:spcAft>
              <a:buClr>
                <a:schemeClr val="accent2"/>
              </a:buClr>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l">
              <a:buClr>
                <a:srgbClr val="1A48A4"/>
              </a:buClr>
              <a:defRPr/>
            </a:pPr>
            <a:r>
              <a:rPr lang="zh-CN" altLang="en-US" sz="1800" dirty="0">
                <a:solidFill>
                  <a:srgbClr val="30311D"/>
                </a:solidFill>
                <a:latin typeface="隶书" pitchFamily="49" charset="-122"/>
                <a:ea typeface="隶书" pitchFamily="49" charset="-122"/>
              </a:rPr>
              <a:t>软件管理</a:t>
            </a:r>
            <a:r>
              <a:rPr lang="en-US" altLang="zh-CN" sz="1800" dirty="0">
                <a:solidFill>
                  <a:srgbClr val="30311D"/>
                </a:solidFill>
                <a:latin typeface="隶书" pitchFamily="49" charset="-122"/>
                <a:ea typeface="隶书" pitchFamily="49" charset="-122"/>
              </a:rPr>
              <a:t>-</a:t>
            </a:r>
            <a:r>
              <a:rPr lang="zh-CN" altLang="en-US" sz="1800" dirty="0">
                <a:solidFill>
                  <a:srgbClr val="30311D"/>
                </a:solidFill>
                <a:latin typeface="隶书" pitchFamily="49" charset="-122"/>
                <a:ea typeface="隶书" pitchFamily="49" charset="-122"/>
              </a:rPr>
              <a:t>团队管理</a:t>
            </a:r>
            <a:endParaRPr lang="en-US" altLang="zh-CN" sz="1800" dirty="0">
              <a:solidFill>
                <a:srgbClr val="30311D"/>
              </a:solidFill>
              <a:latin typeface="隶书" pitchFamily="49" charset="-122"/>
              <a:ea typeface="隶书" pitchFamily="49"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5"/>
          <p:cNvSpPr>
            <a:spLocks noGrp="1"/>
          </p:cNvSpPr>
          <p:nvPr>
            <p:ph type="sldNum" sz="quarter" idx="10"/>
          </p:nvPr>
        </p:nvSpPr>
        <p:spPr/>
        <p:txBody>
          <a:bodyPr/>
          <a:lstStyle>
            <a:lvl1pPr>
              <a:defRPr/>
            </a:lvl1pPr>
          </a:lstStyle>
          <a:p>
            <a:pPr>
              <a:defRPr/>
            </a:pPr>
            <a:fld id="{4108010B-4C43-4EA6-A1D7-508C7D785155}" type="slidenum">
              <a:rPr lang="en-US" altLang="zh-CN"/>
              <a:pPr>
                <a:defRPr/>
              </a:pPr>
              <a:t>‹#›</a:t>
            </a:fld>
            <a:endParaRPr lang="en-US" altLang="zh-CN" dirty="0"/>
          </a:p>
        </p:txBody>
      </p:sp>
    </p:spTree>
    <p:extLst>
      <p:ext uri="{BB962C8B-B14F-4D97-AF65-F5344CB8AC3E}">
        <p14:creationId xmlns:p14="http://schemas.microsoft.com/office/powerpoint/2010/main" val="2359291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DDFB1128-5DDF-4A30-B687-833C9C5756FB}" type="slidenum">
              <a:rPr lang="en-US" altLang="zh-CN"/>
              <a:pPr>
                <a:defRPr/>
              </a:pPr>
              <a:t>‹#›</a:t>
            </a:fld>
            <a:endParaRPr lang="en-US" altLang="zh-CN" dirty="0"/>
          </a:p>
        </p:txBody>
      </p:sp>
    </p:spTree>
    <p:extLst>
      <p:ext uri="{BB962C8B-B14F-4D97-AF65-F5344CB8AC3E}">
        <p14:creationId xmlns:p14="http://schemas.microsoft.com/office/powerpoint/2010/main" val="927781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3040"/>
            <a:ext cx="10515600" cy="47139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7AE7D-B732-454A-8175-464476B8FA2F}" type="datetimeFigureOut">
              <a:rPr lang="zh-CN" altLang="en-US" smtClean="0"/>
              <a:pPr/>
              <a:t>2018/10/22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437AF-1FDF-4357-8D0B-BE6FEF1852F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100"/>
    </mc:Choice>
    <mc:Fallback xmlns="">
      <p:transition/>
    </mc:Fallback>
  </mc:AlternateContent>
  <p:txStyles>
    <p:titleStyle>
      <a:lvl1pPr algn="ctr" defTabSz="914400" rtl="0" eaLnBrk="1" latinLnBrk="0" hangingPunct="1">
        <a:lnSpc>
          <a:spcPct val="90000"/>
        </a:lnSpc>
        <a:spcBef>
          <a:spcPct val="0"/>
        </a:spcBef>
        <a:buNone/>
        <a:defRPr sz="4000" kern="1200" spc="200" baseline="0">
          <a:solidFill>
            <a:schemeClr val="bg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83" name="Rectangle 59"/>
          <p:cNvSpPr>
            <a:spLocks noChangeArrowheads="1"/>
          </p:cNvSpPr>
          <p:nvPr/>
        </p:nvSpPr>
        <p:spPr bwMode="gray">
          <a:xfrm>
            <a:off x="1422400" y="609600"/>
            <a:ext cx="10769600" cy="609600"/>
          </a:xfrm>
          <a:prstGeom prst="rect">
            <a:avLst/>
          </a:prstGeom>
          <a:gradFill rotWithShape="1">
            <a:gsLst>
              <a:gs pos="0">
                <a:schemeClr val="accent1"/>
              </a:gs>
              <a:gs pos="100000">
                <a:schemeClr val="accent1">
                  <a:gamma/>
                  <a:tint val="57647"/>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027" name="Rectangle 2"/>
          <p:cNvSpPr>
            <a:spLocks noGrp="1" noChangeArrowheads="1"/>
          </p:cNvSpPr>
          <p:nvPr>
            <p:ph type="title"/>
          </p:nvPr>
        </p:nvSpPr>
        <p:spPr bwMode="gray">
          <a:xfrm>
            <a:off x="1727200" y="609600"/>
            <a:ext cx="904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8" name="Rectangle 3"/>
          <p:cNvSpPr>
            <a:spLocks noGrp="1" noChangeArrowheads="1"/>
          </p:cNvSpPr>
          <p:nvPr>
            <p:ph type="body" idx="1"/>
          </p:nvPr>
        </p:nvSpPr>
        <p:spPr bwMode="gray">
          <a:xfrm>
            <a:off x="914400" y="1524000"/>
            <a:ext cx="10668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gray">
          <a:xfrm>
            <a:off x="7620000" y="276226"/>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solidFill>
                  <a:srgbClr val="5F5F5F"/>
                </a:solidFill>
                <a:latin typeface="+mn-lt"/>
                <a:ea typeface="宋体" charset="-122"/>
              </a:defRPr>
            </a:lvl1pPr>
          </a:lstStyle>
          <a:p>
            <a:pPr fontAlgn="base">
              <a:spcBef>
                <a:spcPct val="0"/>
              </a:spcBef>
              <a:spcAft>
                <a:spcPct val="0"/>
              </a:spcAft>
              <a:defRPr/>
            </a:pPr>
            <a:r>
              <a:rPr lang="en-US" altLang="zh-CN" b="1"/>
              <a:t>www.themegallery.com</a:t>
            </a:r>
          </a:p>
        </p:txBody>
      </p:sp>
      <p:sp>
        <p:nvSpPr>
          <p:cNvPr id="1029" name="Rectangle 5"/>
          <p:cNvSpPr>
            <a:spLocks noGrp="1" noChangeArrowheads="1"/>
          </p:cNvSpPr>
          <p:nvPr>
            <p:ph type="ftr" sz="quarter" idx="3"/>
          </p:nvPr>
        </p:nvSpPr>
        <p:spPr bwMode="gray">
          <a:xfrm>
            <a:off x="7823200" y="209551"/>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2000" i="1">
                <a:solidFill>
                  <a:srgbClr val="CC0000"/>
                </a:solidFill>
                <a:latin typeface="Arial" charset="0"/>
                <a:ea typeface="宋体" charset="-122"/>
              </a:defRPr>
            </a:lvl1pPr>
          </a:lstStyle>
          <a:p>
            <a:pPr fontAlgn="base">
              <a:spcBef>
                <a:spcPct val="0"/>
              </a:spcBef>
              <a:spcAft>
                <a:spcPct val="0"/>
              </a:spcAft>
              <a:defRPr/>
            </a:pPr>
            <a:r>
              <a:rPr lang="en-US" altLang="zh-CN" b="1"/>
              <a:t>LOGO</a:t>
            </a:r>
          </a:p>
        </p:txBody>
      </p:sp>
      <p:sp>
        <p:nvSpPr>
          <p:cNvPr id="1030" name="Rectangle 6"/>
          <p:cNvSpPr>
            <a:spLocks noGrp="1" noChangeArrowheads="1"/>
          </p:cNvSpPr>
          <p:nvPr>
            <p:ph type="sldNum" sz="quarter" idx="4"/>
          </p:nvPr>
        </p:nvSpPr>
        <p:spPr bwMode="gray">
          <a:xfrm>
            <a:off x="4876800" y="6461126"/>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b="0">
                <a:solidFill>
                  <a:srgbClr val="000000"/>
                </a:solidFill>
                <a:latin typeface="+mn-lt"/>
                <a:ea typeface="宋体" charset="-122"/>
              </a:defRPr>
            </a:lvl1pPr>
          </a:lstStyle>
          <a:p>
            <a:pPr fontAlgn="base">
              <a:spcBef>
                <a:spcPct val="0"/>
              </a:spcBef>
              <a:spcAft>
                <a:spcPct val="0"/>
              </a:spcAft>
              <a:defRPr/>
            </a:pPr>
            <a:fld id="{E7FFED6F-0988-4C3C-8B5C-107C645F86FA}" type="slidenum">
              <a:rPr lang="en-US" altLang="zh-CN"/>
              <a:pPr fontAlgn="base">
                <a:spcBef>
                  <a:spcPct val="0"/>
                </a:spcBef>
                <a:spcAft>
                  <a:spcPct val="0"/>
                </a:spcAft>
                <a:defRPr/>
              </a:pPr>
              <a:t>‹#›</a:t>
            </a:fld>
            <a:endParaRPr lang="en-US" altLang="zh-CN" dirty="0"/>
          </a:p>
        </p:txBody>
      </p:sp>
      <p:pic>
        <p:nvPicPr>
          <p:cNvPr id="1032" name="Picture 60" descr="cub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641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3" name="Group 61"/>
          <p:cNvGrpSpPr>
            <a:grpSpLocks/>
          </p:cNvGrpSpPr>
          <p:nvPr/>
        </p:nvGrpSpPr>
        <p:grpSpPr bwMode="auto">
          <a:xfrm>
            <a:off x="11684000" y="609600"/>
            <a:ext cx="508000" cy="609600"/>
            <a:chOff x="0" y="1584"/>
            <a:chExt cx="864" cy="1296"/>
          </a:xfrm>
        </p:grpSpPr>
        <p:sp>
          <p:nvSpPr>
            <p:cNvPr id="1034" name="Rectangle 62"/>
            <p:cNvSpPr>
              <a:spLocks noChangeArrowheads="1"/>
            </p:cNvSpPr>
            <p:nvPr userDrawn="1"/>
          </p:nvSpPr>
          <p:spPr bwMode="gray">
            <a:xfrm>
              <a:off x="0" y="2448"/>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035" name="Rectangle 63"/>
            <p:cNvSpPr>
              <a:spLocks noChangeArrowheads="1"/>
            </p:cNvSpPr>
            <p:nvPr userDrawn="1"/>
          </p:nvSpPr>
          <p:spPr bwMode="gray">
            <a:xfrm>
              <a:off x="0" y="1584"/>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036" name="Rectangle 64"/>
            <p:cNvSpPr>
              <a:spLocks noChangeArrowheads="1"/>
            </p:cNvSpPr>
            <p:nvPr userDrawn="1"/>
          </p:nvSpPr>
          <p:spPr bwMode="gray">
            <a:xfrm>
              <a:off x="432" y="2016"/>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pSp>
    </p:spTree>
    <p:extLst>
      <p:ext uri="{BB962C8B-B14F-4D97-AF65-F5344CB8AC3E}">
        <p14:creationId xmlns:p14="http://schemas.microsoft.com/office/powerpoint/2010/main" val="28016858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sldNum="0" hdr="0"/>
  <p:txStyles>
    <p:titleStyle>
      <a:lvl1pPr algn="ctr" rtl="0" eaLnBrk="0" fontAlgn="base" hangingPunct="0">
        <a:spcBef>
          <a:spcPct val="0"/>
        </a:spcBef>
        <a:spcAft>
          <a:spcPct val="0"/>
        </a:spcAft>
        <a:defRPr sz="2800" b="1">
          <a:solidFill>
            <a:schemeClr val="bg1"/>
          </a:solidFill>
          <a:latin typeface="+mj-lt"/>
          <a:ea typeface="+mj-ea"/>
          <a:cs typeface="+mj-cs"/>
        </a:defRPr>
      </a:lvl1pPr>
      <a:lvl2pPr algn="ctr" rtl="0" eaLnBrk="0" fontAlgn="base" hangingPunct="0">
        <a:spcBef>
          <a:spcPct val="0"/>
        </a:spcBef>
        <a:spcAft>
          <a:spcPct val="0"/>
        </a:spcAft>
        <a:defRPr sz="2800" b="1">
          <a:solidFill>
            <a:schemeClr val="bg1"/>
          </a:solidFill>
          <a:latin typeface="Verdana" pitchFamily="34" charset="0"/>
        </a:defRPr>
      </a:lvl2pPr>
      <a:lvl3pPr algn="ctr" rtl="0" eaLnBrk="0" fontAlgn="base" hangingPunct="0">
        <a:spcBef>
          <a:spcPct val="0"/>
        </a:spcBef>
        <a:spcAft>
          <a:spcPct val="0"/>
        </a:spcAft>
        <a:defRPr sz="2800" b="1">
          <a:solidFill>
            <a:schemeClr val="bg1"/>
          </a:solidFill>
          <a:latin typeface="Verdana" pitchFamily="34" charset="0"/>
        </a:defRPr>
      </a:lvl3pPr>
      <a:lvl4pPr algn="ctr" rtl="0" eaLnBrk="0" fontAlgn="base" hangingPunct="0">
        <a:spcBef>
          <a:spcPct val="0"/>
        </a:spcBef>
        <a:spcAft>
          <a:spcPct val="0"/>
        </a:spcAft>
        <a:defRPr sz="2800" b="1">
          <a:solidFill>
            <a:schemeClr val="bg1"/>
          </a:solidFill>
          <a:latin typeface="Verdana" pitchFamily="34" charset="0"/>
        </a:defRPr>
      </a:lvl4pPr>
      <a:lvl5pPr algn="ctr" rtl="0" eaLnBrk="0" fontAlgn="base" hangingPunct="0">
        <a:spcBef>
          <a:spcPct val="0"/>
        </a:spcBef>
        <a:spcAft>
          <a:spcPct val="0"/>
        </a:spcAft>
        <a:defRPr sz="2800" b="1">
          <a:solidFill>
            <a:schemeClr val="bg1"/>
          </a:solidFill>
          <a:latin typeface="Verdana" pitchFamily="34" charset="0"/>
        </a:defRPr>
      </a:lvl5pPr>
      <a:lvl6pPr marL="457200" algn="ctr" rtl="0" eaLnBrk="1" fontAlgn="base" hangingPunct="1">
        <a:spcBef>
          <a:spcPct val="0"/>
        </a:spcBef>
        <a:spcAft>
          <a:spcPct val="0"/>
        </a:spcAft>
        <a:defRPr sz="2800" b="1">
          <a:solidFill>
            <a:schemeClr val="bg1"/>
          </a:solidFill>
          <a:latin typeface="Verdana" pitchFamily="34" charset="0"/>
        </a:defRPr>
      </a:lvl6pPr>
      <a:lvl7pPr marL="914400" algn="ctr" rtl="0" eaLnBrk="1" fontAlgn="base" hangingPunct="1">
        <a:spcBef>
          <a:spcPct val="0"/>
        </a:spcBef>
        <a:spcAft>
          <a:spcPct val="0"/>
        </a:spcAft>
        <a:defRPr sz="2800" b="1">
          <a:solidFill>
            <a:schemeClr val="bg1"/>
          </a:solidFill>
          <a:latin typeface="Verdana" pitchFamily="34" charset="0"/>
        </a:defRPr>
      </a:lvl7pPr>
      <a:lvl8pPr marL="1371600" algn="ctr" rtl="0" eaLnBrk="1" fontAlgn="base" hangingPunct="1">
        <a:spcBef>
          <a:spcPct val="0"/>
        </a:spcBef>
        <a:spcAft>
          <a:spcPct val="0"/>
        </a:spcAft>
        <a:defRPr sz="2800" b="1">
          <a:solidFill>
            <a:schemeClr val="bg1"/>
          </a:solidFill>
          <a:latin typeface="Verdana" pitchFamily="34" charset="0"/>
        </a:defRPr>
      </a:lvl8pPr>
      <a:lvl9pPr marL="1828800" algn="ctr" rtl="0" eaLnBrk="1" fontAlgn="base" hangingPunct="1">
        <a:spcBef>
          <a:spcPct val="0"/>
        </a:spcBef>
        <a:spcAft>
          <a:spcPct val="0"/>
        </a:spcAft>
        <a:defRPr sz="28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image" Target="../media/image87.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vmlDrawing" Target="../drawings/vmlDrawing5.vml"/><Relationship Id="rId4" Type="http://schemas.openxmlformats.org/officeDocument/2006/relationships/image" Target="../media/image88.e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9.png"/><Relationship Id="rId5" Type="http://schemas.openxmlformats.org/officeDocument/2006/relationships/image" Target="../media/image48.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9.png"/><Relationship Id="rId5" Type="http://schemas.openxmlformats.org/officeDocument/2006/relationships/image" Target="../media/image48.w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 67"/>
          <p:cNvSpPr>
            <a:spLocks noChangeAspect="1"/>
          </p:cNvSpPr>
          <p:nvPr/>
        </p:nvSpPr>
        <p:spPr>
          <a:xfrm>
            <a:off x="-15240" y="541655"/>
            <a:ext cx="9800590" cy="6123940"/>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chemeClr val="bg1">
              <a:lumMod val="65000"/>
              <a:alpha val="15000"/>
            </a:schemeClr>
          </a:solid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9339337" y="2138554"/>
            <a:ext cx="2646878" cy="584775"/>
          </a:xfrm>
          <a:prstGeom prst="rect">
            <a:avLst/>
          </a:prstGeom>
          <a:noFill/>
        </p:spPr>
        <p:txBody>
          <a:bodyPr wrap="none" rtlCol="0">
            <a:spAutoFit/>
          </a:bodyPr>
          <a:lstStyle/>
          <a:p>
            <a:pPr algn="r"/>
            <a:r>
              <a:rPr lang="zh-CN" altLang="en-US" sz="3200" b="1" dirty="0">
                <a:solidFill>
                  <a:srgbClr val="0070C0"/>
                </a:solidFill>
                <a:latin typeface="微软雅黑" panose="020B0503020204020204" pitchFamily="34" charset="-122"/>
                <a:ea typeface="微软雅黑" panose="020B0503020204020204" pitchFamily="34" charset="-122"/>
              </a:rPr>
              <a:t>现代软件工程</a:t>
            </a:r>
          </a:p>
        </p:txBody>
      </p:sp>
      <p:sp>
        <p:nvSpPr>
          <p:cNvPr id="14" name="文本框 13"/>
          <p:cNvSpPr txBox="1"/>
          <p:nvPr/>
        </p:nvSpPr>
        <p:spPr>
          <a:xfrm>
            <a:off x="10644119" y="2840289"/>
            <a:ext cx="1197765" cy="584775"/>
          </a:xfrm>
          <a:prstGeom prst="rect">
            <a:avLst/>
          </a:prstGeom>
          <a:noFill/>
        </p:spPr>
        <p:txBody>
          <a:bodyPr wrap="none" rtlCol="0">
            <a:spAutoFit/>
          </a:bodyPr>
          <a:lstStyle/>
          <a:p>
            <a:pPr algn="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259"/>
          <p:cNvSpPr>
            <a:spLocks noChangeArrowheads="1"/>
          </p:cNvSpPr>
          <p:nvPr/>
        </p:nvSpPr>
        <p:spPr bwMode="auto">
          <a:xfrm>
            <a:off x="10192713" y="3542024"/>
            <a:ext cx="1734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00" dirty="0"/>
              <a:t>Modern Software Engineering</a:t>
            </a:r>
            <a:endParaRPr lang="zh-CN" altLang="en-US" sz="900" dirty="0"/>
          </a:p>
        </p:txBody>
      </p:sp>
      <p:sp>
        <p:nvSpPr>
          <p:cNvPr id="40" name="矩形 39"/>
          <p:cNvSpPr/>
          <p:nvPr/>
        </p:nvSpPr>
        <p:spPr>
          <a:xfrm>
            <a:off x="8976315" y="5073822"/>
            <a:ext cx="3009900" cy="1422954"/>
          </a:xfrm>
          <a:prstGeom prst="rect">
            <a:avLst/>
          </a:prstGeom>
        </p:spPr>
        <p:txBody>
          <a:bodyPr wrap="square">
            <a:spAutoFit/>
          </a:bodyPr>
          <a:lstStyle/>
          <a:p>
            <a:pPr algn="ctr">
              <a:lnSpc>
                <a:spcPct val="150000"/>
              </a:lnSpc>
            </a:pPr>
            <a:r>
              <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汇报：</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王萌</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1018218005</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日</a:t>
            </a:r>
            <a:endPar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C:\Users\Administrator\Desktop\RIM2018\conference_poster_5\figures\新建文件夹\tju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79" t="7951" r="8816" b="9433"/>
          <a:stretch/>
        </p:blipFill>
        <p:spPr bwMode="auto">
          <a:xfrm>
            <a:off x="171450" y="152400"/>
            <a:ext cx="828675" cy="8314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en-US" altLang="zh-CN" sz="3200" b="1" dirty="0">
                <a:solidFill>
                  <a:srgbClr val="0070C0"/>
                </a:solidFill>
                <a:latin typeface="黑体" pitchFamily="49" charset="-122"/>
                <a:ea typeface="黑体" pitchFamily="49" charset="-122"/>
              </a:rPr>
              <a:t>8</a:t>
            </a:r>
            <a:r>
              <a:rPr lang="zh-CN" altLang="en-US" sz="3200" b="1" dirty="0">
                <a:solidFill>
                  <a:srgbClr val="0070C0"/>
                </a:solidFill>
                <a:latin typeface="黑体" pitchFamily="49" charset="-122"/>
                <a:ea typeface="黑体" pitchFamily="49" charset="-122"/>
              </a:rPr>
              <a:t>号之前</a:t>
            </a:r>
          </a:p>
        </p:txBody>
      </p:sp>
      <p:sp>
        <p:nvSpPr>
          <p:cNvPr id="6" name="内容占位符 5">
            <a:extLst>
              <a:ext uri="{FF2B5EF4-FFF2-40B4-BE49-F238E27FC236}">
                <a16:creationId xmlns:a16="http://schemas.microsoft.com/office/drawing/2014/main" xmlns="" id="{51392B59-447B-4B7A-B96F-C257C184509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58868833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52227"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a:latin typeface="黑体" panose="02010609060101010101" pitchFamily="49" charset="-122"/>
                <a:ea typeface="黑体" panose="02010609060101010101" pitchFamily="49" charset="-122"/>
              </a:rPr>
              <a:t>矩阵型</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强矩阵型</a:t>
            </a:r>
            <a:endParaRPr lang="zh-CN" altLang="en-US" sz="1500" b="0">
              <a:ea typeface="宋体" panose="02010600030101010101" pitchFamily="2" charset="-122"/>
            </a:endParaRPr>
          </a:p>
          <a:p>
            <a:pPr marL="457200" lvl="1" indent="0" eaLnBrk="1" hangingPunct="1">
              <a:lnSpc>
                <a:spcPct val="150000"/>
              </a:lnSpc>
              <a:spcBef>
                <a:spcPct val="0"/>
              </a:spcBef>
              <a:buNone/>
            </a:pPr>
            <a:endParaRPr lang="en-US" altLang="zh-CN" sz="2400">
              <a:latin typeface="宋体" panose="02010600030101010101" pitchFamily="2" charset="-122"/>
              <a:ea typeface="宋体" panose="02010600030101010101" pitchFamily="2" charset="-122"/>
            </a:endParaRPr>
          </a:p>
        </p:txBody>
      </p:sp>
      <p:pic>
        <p:nvPicPr>
          <p:cNvPr id="52228" name="Picture 4" descr="图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95489"/>
            <a:ext cx="8915400" cy="469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850944"/>
      </p:ext>
    </p:extLst>
  </p:cSld>
  <p:clrMapOvr>
    <a:masterClrMapping/>
  </p:clrMapOvr>
  <p:transition spd="slow" advTm="27178"/>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54275"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b="0">
                <a:ea typeface="宋体" panose="02010600030101010101" pitchFamily="2" charset="-122"/>
              </a:rPr>
              <a:t>矩阵型优点</a:t>
            </a: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专职的项目经理负责整个项目，以项目为中心</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公司的多个项目可以共享各个职能部门的资源</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即利于项目目标的实现，又利于公司目标方针的贯彻</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减少了项目成员的顾虑</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16437374"/>
      </p:ext>
    </p:extLst>
  </p:cSld>
  <p:clrMapOvr>
    <a:masterClrMapping/>
  </p:clrMapOvr>
  <p:transition spd="slow" advTm="11437"/>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56323"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b="0">
                <a:ea typeface="宋体" panose="02010600030101010101" pitchFamily="2" charset="-122"/>
              </a:rPr>
              <a:t>矩阵型缺点</a:t>
            </a: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容易引起职能经理和项目经理权力的冲突</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资源共享也可能引起项目之间的冲突</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项目成员有多头领导</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66121154"/>
      </p:ext>
    </p:extLst>
  </p:cSld>
  <p:clrMapOvr>
    <a:masterClrMapping/>
  </p:clrMapOvr>
  <p:transition spd="slow" advTm="3118"/>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412875"/>
            <a:ext cx="8091487" cy="4648200"/>
          </a:xfrm>
        </p:spPr>
        <p:txBody>
          <a:bodyPr/>
          <a:lstStyle/>
          <a:p>
            <a:pPr eaLnBrk="1" hangingPunct="1">
              <a:lnSpc>
                <a:spcPct val="90000"/>
              </a:lnSpc>
              <a:defRPr/>
            </a:pPr>
            <a:r>
              <a:rPr lang="zh-CN" altLang="en-US" sz="3200" b="0" dirty="0">
                <a:latin typeface="宋体" panose="02010600030101010101" pitchFamily="2" charset="-122"/>
                <a:ea typeface="宋体" panose="02010600030101010101" pitchFamily="2" charset="-122"/>
              </a:rPr>
              <a:t>大型软件项目的组织结构</a:t>
            </a:r>
            <a:endParaRPr lang="en-US" altLang="zh-CN" sz="3200" b="0" dirty="0">
              <a:latin typeface="宋体" panose="02010600030101010101" pitchFamily="2" charset="-122"/>
              <a:ea typeface="宋体" panose="02010600030101010101" pitchFamily="2" charset="-122"/>
            </a:endParaRPr>
          </a:p>
          <a:p>
            <a:pPr marL="0" indent="0" eaLnBrk="1" hangingPunct="1">
              <a:lnSpc>
                <a:spcPct val="90000"/>
              </a:lnSpc>
              <a:buNone/>
              <a:defRPr/>
            </a:pPr>
            <a:endParaRPr lang="en-US" altLang="zh-CN" sz="3200" b="0" dirty="0">
              <a:latin typeface="宋体" panose="02010600030101010101" pitchFamily="2" charset="-122"/>
              <a:ea typeface="宋体" panose="02010600030101010101" pitchFamily="2" charset="-122"/>
            </a:endParaRPr>
          </a:p>
        </p:txBody>
      </p:sp>
      <p:pic>
        <p:nvPicPr>
          <p:cNvPr id="58372" name="Picture 3" descr="KM{@D$}C[6%GQZ7~OE940B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2319339"/>
            <a:ext cx="7105650"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561063"/>
      </p:ext>
    </p:extLst>
  </p:cSld>
  <p:clrMapOvr>
    <a:masterClrMapping/>
  </p:clrMapOvr>
  <p:transition spd="slow" advTm="10976"/>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pPr eaLnBrk="1" hangingPunct="1"/>
            <a:r>
              <a:rPr lang="zh-CN" altLang="en-US" b="0" smtClean="0">
                <a:ea typeface="宋体" panose="02010600030101010101" pitchFamily="2" charset="-122"/>
              </a:rPr>
              <a:t>软件项目组织计划编制 </a:t>
            </a:r>
            <a:endParaRPr lang="zh-CN" altLang="en-US" smtClean="0">
              <a:ea typeface="宋体" panose="02010600030101010101" pitchFamily="2" charset="-122"/>
            </a:endParaRPr>
          </a:p>
        </p:txBody>
      </p:sp>
      <p:sp>
        <p:nvSpPr>
          <p:cNvPr id="60419" name="内容占位符 2"/>
          <p:cNvSpPr>
            <a:spLocks noGrp="1"/>
          </p:cNvSpPr>
          <p:nvPr>
            <p:ph idx="1"/>
          </p:nvPr>
        </p:nvSpPr>
        <p:spPr/>
        <p:txBody>
          <a:bodyPr/>
          <a:lstStyle/>
          <a:p>
            <a:pPr eaLnBrk="1" hangingPunct="1"/>
            <a:r>
              <a:rPr lang="zh-CN" altLang="en-US" smtClean="0">
                <a:ea typeface="宋体" panose="02010600030101010101" pitchFamily="2" charset="-122"/>
              </a:rPr>
              <a:t>软件开发项目组织结构图实例</a:t>
            </a:r>
          </a:p>
        </p:txBody>
      </p:sp>
      <p:pic>
        <p:nvPicPr>
          <p:cNvPr id="604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276475"/>
            <a:ext cx="91090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670476"/>
      </p:ext>
    </p:extLst>
  </p:cSld>
  <p:clrMapOvr>
    <a:masterClrMapping/>
  </p:clrMapOvr>
  <p:transition spd="slow" advTm="51193"/>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412875"/>
            <a:ext cx="8091487" cy="4648200"/>
          </a:xfrm>
        </p:spPr>
        <p:txBody>
          <a:bodyPr/>
          <a:lstStyle/>
          <a:p>
            <a:pPr eaLnBrk="1" hangingPunct="1">
              <a:lnSpc>
                <a:spcPct val="90000"/>
              </a:lnSpc>
              <a:defRPr/>
            </a:pPr>
            <a:r>
              <a:rPr lang="zh-CN" altLang="en-US" sz="3200" b="0" dirty="0">
                <a:latin typeface="宋体" panose="02010600030101010101" pitchFamily="2" charset="-122"/>
                <a:ea typeface="宋体" panose="02010600030101010101" pitchFamily="2" charset="-122"/>
              </a:rPr>
              <a:t>各组的责任</a:t>
            </a:r>
            <a:endParaRPr lang="en-US" altLang="zh-CN" sz="3200" b="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solidFill>
                  <a:schemeClr val="accent2"/>
                </a:solidFill>
                <a:latin typeface="宋体" panose="02010600030101010101" pitchFamily="2" charset="-122"/>
                <a:ea typeface="宋体" panose="02010600030101010101" pitchFamily="2" charset="-122"/>
              </a:rPr>
              <a:t>项目领导小组</a:t>
            </a:r>
            <a:r>
              <a:rPr lang="en-US" altLang="zh-CN" sz="2400" dirty="0">
                <a:solidFill>
                  <a:schemeClr val="accent2"/>
                </a:solidFill>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负责制定项目的目标、监督项目的总体进度和协调双方的关系，决定项目的人事、财务和工作计划。</a:t>
            </a:r>
            <a:endParaRPr lang="en-US" altLang="zh-CN" sz="2000" dirty="0">
              <a:latin typeface="宋体" panose="02010600030101010101" pitchFamily="2" charset="-122"/>
              <a:ea typeface="宋体" panose="02010600030101010101" pitchFamily="2" charset="-122"/>
            </a:endParaRPr>
          </a:p>
          <a:p>
            <a:pPr lvl="1" eaLnBrk="1" hangingPunct="1">
              <a:lnSpc>
                <a:spcPct val="150000"/>
              </a:lnSpc>
              <a:spcBef>
                <a:spcPts val="0"/>
              </a:spcBef>
              <a:defRPr/>
            </a:pPr>
            <a:endParaRPr lang="en-US" altLang="zh-CN" sz="2000" dirty="0">
              <a:solidFill>
                <a:srgbClr val="FF3300"/>
              </a:solidFill>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solidFill>
                  <a:schemeClr val="accent2"/>
                </a:solidFill>
                <a:latin typeface="宋体" panose="02010600030101010101" pitchFamily="2" charset="-122"/>
                <a:ea typeface="宋体" panose="02010600030101010101" pitchFamily="2" charset="-122"/>
              </a:rPr>
              <a:t>项目经理      </a:t>
            </a:r>
            <a:r>
              <a:rPr lang="zh-CN" altLang="en-US" sz="2000" dirty="0">
                <a:latin typeface="宋体" panose="02010600030101010101" pitchFamily="2" charset="-122"/>
                <a:ea typeface="宋体" panose="02010600030101010101" pitchFamily="2" charset="-122"/>
              </a:rPr>
              <a:t>从总体方面把握系统各个功能的实现，控制时间进度，协调项目组各种角色的工作。</a:t>
            </a:r>
            <a:endParaRPr lang="en-US" altLang="zh-CN" sz="2000" dirty="0">
              <a:latin typeface="宋体" panose="02010600030101010101" pitchFamily="2" charset="-122"/>
              <a:ea typeface="宋体" panose="02010600030101010101" pitchFamily="2" charset="-122"/>
            </a:endParaRPr>
          </a:p>
          <a:p>
            <a:pPr lvl="1" eaLnBrk="1" hangingPunct="1">
              <a:lnSpc>
                <a:spcPct val="150000"/>
              </a:lnSpc>
              <a:spcBef>
                <a:spcPts val="0"/>
              </a:spcBef>
              <a:defRPr/>
            </a:pPr>
            <a:endParaRPr lang="en-US" altLang="zh-CN" sz="20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solidFill>
                  <a:schemeClr val="accent2"/>
                </a:solidFill>
                <a:latin typeface="宋体" panose="02010600030101010101" pitchFamily="2" charset="-122"/>
                <a:ea typeface="宋体" panose="02010600030101010101" pitchFamily="2" charset="-122"/>
              </a:rPr>
              <a:t>业务协调组    </a:t>
            </a:r>
            <a:r>
              <a:rPr lang="zh-CN" altLang="en-US" sz="2000" dirty="0">
                <a:latin typeface="宋体" panose="02010600030101010101" pitchFamily="2" charset="-122"/>
                <a:ea typeface="宋体" panose="02010600030101010101" pitchFamily="2" charset="-122"/>
              </a:rPr>
              <a:t>参加业务需求调查和需求规范的编辑，负责监督系统开发各阶段的成果是否符合业务需求，参加用户测试。</a:t>
            </a:r>
            <a:endParaRPr lang="zh-CN" altLang="en-US"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00274376"/>
      </p:ext>
    </p:extLst>
  </p:cSld>
  <p:clrMapOvr>
    <a:masterClrMapping/>
  </p:clrMapOvr>
  <p:transition spd="slow" advTm="1103"/>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63491"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各组的责任</a:t>
            </a:r>
            <a:endParaRPr lang="en-US" altLang="zh-CN" sz="3200" b="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设计组   </a:t>
            </a:r>
            <a:r>
              <a:rPr lang="zh-CN" altLang="en-US" sz="2000">
                <a:latin typeface="宋体" panose="02010600030101010101" pitchFamily="2" charset="-122"/>
                <a:ea typeface="宋体" panose="02010600030101010101" pitchFamily="2" charset="-122"/>
              </a:rPr>
              <a:t>负责软件系统的需求分析与概要设计、详细设计。</a:t>
            </a:r>
            <a:endParaRPr lang="zh-CN" altLang="en-US" sz="2000">
              <a:solidFill>
                <a:srgbClr val="FF3300"/>
              </a:solidFill>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开发组   </a:t>
            </a:r>
            <a:r>
              <a:rPr lang="zh-CN" altLang="en-US" sz="2000">
                <a:latin typeface="宋体" panose="02010600030101010101" pitchFamily="2" charset="-122"/>
                <a:ea typeface="宋体" panose="02010600030101010101" pitchFamily="2" charset="-122"/>
              </a:rPr>
              <a:t>按需求分析和设计要求负责代码编写和程序调试。</a:t>
            </a:r>
            <a:endParaRPr lang="en-US" altLang="zh-CN" sz="2000">
              <a:solidFill>
                <a:srgbClr val="FF3300"/>
              </a:solidFill>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测试组   </a:t>
            </a:r>
            <a:r>
              <a:rPr lang="zh-CN" altLang="en-US" sz="2000">
                <a:latin typeface="宋体" panose="02010600030101010101" pitchFamily="2" charset="-122"/>
                <a:ea typeface="宋体" panose="02010600030101010101" pitchFamily="2" charset="-122"/>
              </a:rPr>
              <a:t>由双方提供的测试人员，进行单元测试、集成测试、系统测试、用户测试等，保证系统的质量。</a:t>
            </a:r>
            <a:endParaRPr lang="en-US" altLang="zh-CN" sz="20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培训和维护组  </a:t>
            </a:r>
            <a:r>
              <a:rPr lang="zh-CN" altLang="en-US" sz="2000">
                <a:latin typeface="宋体" panose="02010600030101010101" pitchFamily="2" charset="-122"/>
                <a:ea typeface="宋体" panose="02010600030101010101" pitchFamily="2" charset="-122"/>
              </a:rPr>
              <a:t>提供系统的培训计划，编写用户培训手册和系统使用手册，负责系统的使用培训等工作。此外，他们还负责系统的安装、初始化、技术咨询和现场维护工作。</a:t>
            </a:r>
          </a:p>
          <a:p>
            <a:pPr eaLnBrk="1" hangingPunct="1">
              <a:lnSpc>
                <a:spcPct val="90000"/>
              </a:lnSpc>
              <a:buFont typeface="Wingdings" panose="05000000000000000000" pitchFamily="2" charset="2"/>
              <a:buNone/>
            </a:pPr>
            <a:endParaRPr lang="zh-CN" altLang="en-US" sz="2400">
              <a:ea typeface="宋体" panose="02010600030101010101" pitchFamily="2" charset="-122"/>
            </a:endParaRPr>
          </a:p>
          <a:p>
            <a:pPr lvl="1" eaLnBrk="1" hangingPunct="1">
              <a:lnSpc>
                <a:spcPct val="150000"/>
              </a:lnSpc>
              <a:spcBef>
                <a:spcPct val="0"/>
              </a:spcBef>
            </a:pPr>
            <a:endParaRPr lang="zh-CN" altLang="en-US" sz="2400">
              <a:latin typeface="宋体" panose="02010600030101010101" pitchFamily="2" charset="-122"/>
              <a:ea typeface="宋体" panose="02010600030101010101" pitchFamily="2" charset="-122"/>
            </a:endParaRPr>
          </a:p>
          <a:p>
            <a:pPr lvl="1" eaLnBrk="1" hangingPunct="1">
              <a:lnSpc>
                <a:spcPct val="150000"/>
              </a:lnSpc>
              <a:spcBef>
                <a:spcPct val="0"/>
              </a:spcBef>
              <a:buFont typeface="Wingdings" panose="05000000000000000000" pitchFamily="2" charset="2"/>
              <a:buNone/>
            </a:pP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43459368"/>
      </p:ext>
    </p:extLst>
  </p:cSld>
  <p:clrMapOvr>
    <a:masterClrMapping/>
  </p:clrMapOvr>
  <p:transition spd="slow" advTm="608"/>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412875"/>
            <a:ext cx="8091487" cy="4648200"/>
          </a:xfrm>
        </p:spPr>
        <p:txBody>
          <a:bodyPr/>
          <a:lstStyle/>
          <a:p>
            <a:pPr eaLnBrk="1" hangingPunct="1">
              <a:lnSpc>
                <a:spcPct val="90000"/>
              </a:lnSpc>
              <a:defRPr/>
            </a:pPr>
            <a:r>
              <a:rPr lang="zh-CN" altLang="en-US" sz="3200" b="0" dirty="0">
                <a:latin typeface="宋体" panose="02010600030101010101" pitchFamily="2" charset="-122"/>
                <a:ea typeface="宋体" panose="02010600030101010101" pitchFamily="2" charset="-122"/>
              </a:rPr>
              <a:t>项目角色与职责分配</a:t>
            </a:r>
            <a:r>
              <a:rPr lang="en-US" altLang="zh-CN" sz="3200" b="0" dirty="0">
                <a:latin typeface="宋体" panose="02010600030101010101" pitchFamily="2" charset="-122"/>
                <a:ea typeface="宋体" panose="02010600030101010101" pitchFamily="2" charset="-122"/>
              </a:rPr>
              <a:t>(</a:t>
            </a:r>
            <a:r>
              <a:rPr lang="zh-CN" altLang="en-US" sz="2400" b="0" dirty="0">
                <a:latin typeface="宋体" panose="02010600030101010101" pitchFamily="2" charset="-122"/>
                <a:ea typeface="宋体" panose="02010600030101010101" pitchFamily="2" charset="-122"/>
              </a:rPr>
              <a:t>责任分配矩阵</a:t>
            </a:r>
            <a:r>
              <a:rPr lang="en-US" altLang="zh-CN" sz="3200" b="0" dirty="0">
                <a:latin typeface="宋体" panose="02010600030101010101" pitchFamily="2" charset="-122"/>
                <a:ea typeface="宋体" panose="02010600030101010101" pitchFamily="2" charset="-122"/>
              </a:rPr>
              <a:t>)</a:t>
            </a:r>
          </a:p>
          <a:p>
            <a:pPr marL="0" indent="0" eaLnBrk="1" hangingPunct="1">
              <a:lnSpc>
                <a:spcPct val="90000"/>
              </a:lnSpc>
              <a:buNone/>
              <a:defRPr/>
            </a:pPr>
            <a:endParaRPr lang="en-US" altLang="zh-CN" sz="3200" b="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责任分配矩阵是用来对项目团队成员进行分工，明确其角色与职责的有效工具 </a:t>
            </a: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98638890"/>
      </p:ext>
    </p:extLst>
  </p:cSld>
  <p:clrMapOvr>
    <a:masterClrMapping/>
  </p:clrMapOvr>
  <p:transition spd="slow" advTm="5827"/>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pPr eaLnBrk="1" hangingPunct="1"/>
            <a:r>
              <a:rPr lang="zh-CN" altLang="en-US" b="0" smtClean="0">
                <a:ea typeface="宋体" panose="02010600030101010101" pitchFamily="2" charset="-122"/>
              </a:rPr>
              <a:t>软件项目组织计划编制 </a:t>
            </a:r>
            <a:endParaRPr lang="zh-CN" altLang="en-US" smtClean="0">
              <a:ea typeface="宋体" panose="02010600030101010101" pitchFamily="2" charset="-122"/>
            </a:endParaRPr>
          </a:p>
        </p:txBody>
      </p:sp>
      <p:graphicFrame>
        <p:nvGraphicFramePr>
          <p:cNvPr id="4" name="表格 3"/>
          <p:cNvGraphicFramePr>
            <a:graphicFrameLocks noGrp="1"/>
          </p:cNvGraphicFramePr>
          <p:nvPr/>
        </p:nvGraphicFramePr>
        <p:xfrm>
          <a:off x="1847850" y="1254126"/>
          <a:ext cx="8712200" cy="5573713"/>
        </p:xfrm>
        <a:graphic>
          <a:graphicData uri="http://schemas.openxmlformats.org/drawingml/2006/table">
            <a:tbl>
              <a:tblPr firstRow="1" bandRow="1">
                <a:tableStyleId>{5C22544A-7EE6-4342-B048-85BDC9FD1C3A}</a:tableStyleId>
              </a:tblPr>
              <a:tblGrid>
                <a:gridCol w="825754">
                  <a:extLst>
                    <a:ext uri="{9D8B030D-6E8A-4147-A177-3AD203B41FA5}">
                      <a16:colId xmlns="" xmlns:a16="http://schemas.microsoft.com/office/drawing/2014/main" val="200014245"/>
                    </a:ext>
                  </a:extLst>
                </a:gridCol>
                <a:gridCol w="641156">
                  <a:extLst>
                    <a:ext uri="{9D8B030D-6E8A-4147-A177-3AD203B41FA5}">
                      <a16:colId xmlns="" xmlns:a16="http://schemas.microsoft.com/office/drawing/2014/main" val="908233659"/>
                    </a:ext>
                  </a:extLst>
                </a:gridCol>
                <a:gridCol w="1559750">
                  <a:extLst>
                    <a:ext uri="{9D8B030D-6E8A-4147-A177-3AD203B41FA5}">
                      <a16:colId xmlns="" xmlns:a16="http://schemas.microsoft.com/office/drawing/2014/main" val="1597952056"/>
                    </a:ext>
                  </a:extLst>
                </a:gridCol>
                <a:gridCol w="1137108">
                  <a:extLst>
                    <a:ext uri="{9D8B030D-6E8A-4147-A177-3AD203B41FA5}">
                      <a16:colId xmlns="" xmlns:a16="http://schemas.microsoft.com/office/drawing/2014/main" val="3215577191"/>
                    </a:ext>
                  </a:extLst>
                </a:gridCol>
                <a:gridCol w="1137108">
                  <a:extLst>
                    <a:ext uri="{9D8B030D-6E8A-4147-A177-3AD203B41FA5}">
                      <a16:colId xmlns="" xmlns:a16="http://schemas.microsoft.com/office/drawing/2014/main" val="474463529"/>
                    </a:ext>
                  </a:extLst>
                </a:gridCol>
                <a:gridCol w="1137108">
                  <a:extLst>
                    <a:ext uri="{9D8B030D-6E8A-4147-A177-3AD203B41FA5}">
                      <a16:colId xmlns="" xmlns:a16="http://schemas.microsoft.com/office/drawing/2014/main" val="4068074340"/>
                    </a:ext>
                  </a:extLst>
                </a:gridCol>
                <a:gridCol w="1137108">
                  <a:extLst>
                    <a:ext uri="{9D8B030D-6E8A-4147-A177-3AD203B41FA5}">
                      <a16:colId xmlns="" xmlns:a16="http://schemas.microsoft.com/office/drawing/2014/main" val="1564582906"/>
                    </a:ext>
                  </a:extLst>
                </a:gridCol>
                <a:gridCol w="1137108">
                  <a:extLst>
                    <a:ext uri="{9D8B030D-6E8A-4147-A177-3AD203B41FA5}">
                      <a16:colId xmlns="" xmlns:a16="http://schemas.microsoft.com/office/drawing/2014/main" val="3581884152"/>
                    </a:ext>
                  </a:extLst>
                </a:gridCol>
              </a:tblGrid>
              <a:tr h="518263">
                <a:tc>
                  <a:txBody>
                    <a:bodyPr/>
                    <a:lstStyle/>
                    <a:p>
                      <a:pPr algn="ctr"/>
                      <a:r>
                        <a:rPr lang="zh-CN" altLang="en-US" sz="1400" b="1" dirty="0">
                          <a:latin typeface="宋体" panose="02010600030101010101" pitchFamily="2" charset="-122"/>
                          <a:ea typeface="宋体" panose="02010600030101010101" pitchFamily="2" charset="-122"/>
                        </a:rPr>
                        <a:t>任务名称</a:t>
                      </a: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编码</a:t>
                      </a: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工作分解</a:t>
                      </a:r>
                      <a:r>
                        <a:rPr lang="en-US" altLang="zh-CN" sz="1400" b="1" dirty="0">
                          <a:latin typeface="宋体" panose="02010600030101010101" pitchFamily="2" charset="-122"/>
                          <a:ea typeface="宋体" panose="02010600030101010101" pitchFamily="2" charset="-122"/>
                        </a:rPr>
                        <a:t>WBS</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系统设计员</a:t>
                      </a: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系统开发员</a:t>
                      </a: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测试人员</a:t>
                      </a: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需求部门人员</a:t>
                      </a: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项目经理</a:t>
                      </a:r>
                    </a:p>
                  </a:txBody>
                  <a:tcPr marL="91441" marR="91441" marT="45729" marB="45729"/>
                </a:tc>
                <a:extLst>
                  <a:ext uri="{0D108BD9-81ED-4DB2-BD59-A6C34878D82A}">
                    <a16:rowId xmlns="" xmlns:a16="http://schemas.microsoft.com/office/drawing/2014/main" val="1232171495"/>
                  </a:ext>
                </a:extLst>
              </a:tr>
              <a:tr h="304860">
                <a:tc rowSpan="3">
                  <a:txBody>
                    <a:bodyPr/>
                    <a:lstStyle/>
                    <a:p>
                      <a:pPr algn="ctr"/>
                      <a:r>
                        <a:rPr lang="zh-CN" altLang="en-US" sz="1400" b="1" dirty="0">
                          <a:latin typeface="宋体" panose="02010600030101010101" pitchFamily="2" charset="-122"/>
                          <a:ea typeface="宋体" panose="02010600030101010101" pitchFamily="2" charset="-122"/>
                        </a:rPr>
                        <a:t>项目识别</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111</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明确用户需求</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2194770688"/>
                  </a:ext>
                </a:extLst>
              </a:tr>
              <a:tr h="304860">
                <a:tc vMerge="1">
                  <a:txBody>
                    <a:bodyPr/>
                    <a:lstStyle/>
                    <a:p>
                      <a:endParaRPr lang="zh-CN" altLang="en-US" dirty="0"/>
                    </a:p>
                  </a:txBody>
                  <a:tcPr/>
                </a:tc>
                <a:tc>
                  <a:txBody>
                    <a:bodyPr/>
                    <a:lstStyle/>
                    <a:p>
                      <a:pPr algn="ctr"/>
                      <a:r>
                        <a:rPr lang="en-US" altLang="zh-CN" sz="1400" b="1" dirty="0">
                          <a:latin typeface="宋体" panose="02010600030101010101" pitchFamily="2" charset="-122"/>
                          <a:ea typeface="宋体" panose="02010600030101010101" pitchFamily="2" charset="-122"/>
                        </a:rPr>
                        <a:t>112</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功能需求分析</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3059491540"/>
                  </a:ext>
                </a:extLst>
              </a:tr>
              <a:tr h="517394">
                <a:tc vMerge="1">
                  <a:txBody>
                    <a:bodyPr/>
                    <a:lstStyle/>
                    <a:p>
                      <a:endParaRPr lang="zh-CN" altLang="en-US" dirty="0"/>
                    </a:p>
                  </a:txBody>
                  <a:tcPr/>
                </a:tc>
                <a:tc>
                  <a:txBody>
                    <a:bodyPr/>
                    <a:lstStyle/>
                    <a:p>
                      <a:pPr algn="ctr"/>
                      <a:r>
                        <a:rPr lang="en-US" altLang="zh-CN" sz="1400" b="1" dirty="0">
                          <a:latin typeface="宋体" panose="02010600030101010101" pitchFamily="2" charset="-122"/>
                          <a:ea typeface="宋体" panose="02010600030101010101" pitchFamily="2" charset="-122"/>
                        </a:rPr>
                        <a:t>113</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项目需求说明书</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2736676085"/>
                  </a:ext>
                </a:extLst>
              </a:tr>
              <a:tr h="304860">
                <a:tc rowSpan="2">
                  <a:txBody>
                    <a:bodyPr/>
                    <a:lstStyle/>
                    <a:p>
                      <a:pPr algn="ctr"/>
                      <a:r>
                        <a:rPr lang="zh-CN" altLang="en-US" sz="1400" b="1" dirty="0">
                          <a:latin typeface="宋体" panose="02010600030101010101" pitchFamily="2" charset="-122"/>
                          <a:ea typeface="宋体" panose="02010600030101010101" pitchFamily="2" charset="-122"/>
                        </a:rPr>
                        <a:t>系统设计</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121</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概要设计</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612269814"/>
                  </a:ext>
                </a:extLst>
              </a:tr>
              <a:tr h="304860">
                <a:tc vMerge="1">
                  <a:txBody>
                    <a:bodyPr/>
                    <a:lstStyle/>
                    <a:p>
                      <a:endParaRPr lang="zh-CN" altLang="en-US" sz="1600" dirty="0"/>
                    </a:p>
                  </a:txBody>
                  <a:tcPr/>
                </a:tc>
                <a:tc>
                  <a:txBody>
                    <a:bodyPr/>
                    <a:lstStyle/>
                    <a:p>
                      <a:pPr algn="ctr"/>
                      <a:r>
                        <a:rPr lang="en-US" altLang="zh-CN" sz="1400" b="1" dirty="0">
                          <a:latin typeface="宋体" panose="02010600030101010101" pitchFamily="2" charset="-122"/>
                          <a:ea typeface="宋体" panose="02010600030101010101" pitchFamily="2" charset="-122"/>
                        </a:rPr>
                        <a:t>122</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详细设计</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2519272512"/>
                  </a:ext>
                </a:extLst>
              </a:tr>
              <a:tr h="518263">
                <a:tc rowSpan="3">
                  <a:txBody>
                    <a:bodyPr/>
                    <a:lstStyle/>
                    <a:p>
                      <a:pPr algn="ctr"/>
                      <a:r>
                        <a:rPr lang="zh-CN" altLang="en-US" sz="1400" b="1" dirty="0">
                          <a:latin typeface="宋体" panose="02010600030101010101" pitchFamily="2" charset="-122"/>
                          <a:ea typeface="宋体" panose="02010600030101010101" pitchFamily="2" charset="-122"/>
                        </a:rPr>
                        <a:t>编码</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131</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数据采集模块编码</a:t>
                      </a: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1550040351"/>
                  </a:ext>
                </a:extLst>
              </a:tr>
              <a:tr h="518263">
                <a:tc vMerge="1">
                  <a:txBody>
                    <a:bodyPr/>
                    <a:lstStyle/>
                    <a:p>
                      <a:endParaRPr lang="zh-CN" altLang="en-US" sz="1600" dirty="0"/>
                    </a:p>
                  </a:txBody>
                  <a:tcPr/>
                </a:tc>
                <a:tc>
                  <a:txBody>
                    <a:bodyPr/>
                    <a:lstStyle/>
                    <a:p>
                      <a:pPr algn="ctr"/>
                      <a:r>
                        <a:rPr lang="en-US" altLang="zh-CN" sz="1400" b="1" dirty="0">
                          <a:latin typeface="宋体" panose="02010600030101010101" pitchFamily="2" charset="-122"/>
                          <a:ea typeface="宋体" panose="02010600030101010101" pitchFamily="2" charset="-122"/>
                        </a:rPr>
                        <a:t>132</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成本分析模块编码</a:t>
                      </a: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1764946171"/>
                  </a:ext>
                </a:extLst>
              </a:tr>
              <a:tr h="304860">
                <a:tc vMerge="1">
                  <a:txBody>
                    <a:bodyPr/>
                    <a:lstStyle/>
                    <a:p>
                      <a:endParaRPr lang="zh-CN" altLang="en-US" sz="1600" dirty="0"/>
                    </a:p>
                  </a:txBody>
                  <a:tcPr/>
                </a:tc>
                <a:tc>
                  <a:txBody>
                    <a:bodyPr/>
                    <a:lstStyle/>
                    <a:p>
                      <a:pPr algn="ctr"/>
                      <a:r>
                        <a:rPr lang="en-US" altLang="zh-CN" sz="1400" b="1" dirty="0">
                          <a:latin typeface="宋体" panose="02010600030101010101" pitchFamily="2" charset="-122"/>
                          <a:ea typeface="宋体" panose="02010600030101010101" pitchFamily="2" charset="-122"/>
                        </a:rPr>
                        <a:t>133</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统计概表输出</a:t>
                      </a: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1855469878"/>
                  </a:ext>
                </a:extLst>
              </a:tr>
              <a:tr h="304860">
                <a:tc rowSpan="3">
                  <a:txBody>
                    <a:bodyPr/>
                    <a:lstStyle/>
                    <a:p>
                      <a:pPr algn="ctr"/>
                      <a:r>
                        <a:rPr lang="zh-CN" altLang="en-US" sz="1400" b="1" dirty="0">
                          <a:latin typeface="宋体" panose="02010600030101010101" pitchFamily="2" charset="-122"/>
                          <a:ea typeface="宋体" panose="02010600030101010101" pitchFamily="2" charset="-122"/>
                        </a:rPr>
                        <a:t>测试</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141</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单元测试</a:t>
                      </a: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403698442"/>
                  </a:ext>
                </a:extLst>
              </a:tr>
              <a:tr h="304860">
                <a:tc vMerge="1">
                  <a:txBody>
                    <a:bodyPr/>
                    <a:lstStyle/>
                    <a:p>
                      <a:endParaRPr lang="zh-CN" altLang="en-US" sz="1600" dirty="0"/>
                    </a:p>
                  </a:txBody>
                  <a:tcPr/>
                </a:tc>
                <a:tc>
                  <a:txBody>
                    <a:bodyPr/>
                    <a:lstStyle/>
                    <a:p>
                      <a:pPr algn="ctr"/>
                      <a:r>
                        <a:rPr lang="en-US" altLang="zh-CN" sz="1400" b="1" dirty="0">
                          <a:latin typeface="宋体" panose="02010600030101010101" pitchFamily="2" charset="-122"/>
                          <a:ea typeface="宋体" panose="02010600030101010101" pitchFamily="2" charset="-122"/>
                        </a:rPr>
                        <a:t>142</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集成测试</a:t>
                      </a: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908910883"/>
                  </a:ext>
                </a:extLst>
              </a:tr>
              <a:tr h="304860">
                <a:tc vMerge="1">
                  <a:txBody>
                    <a:bodyPr/>
                    <a:lstStyle/>
                    <a:p>
                      <a:endParaRPr lang="zh-CN" altLang="en-US" sz="1600" dirty="0"/>
                    </a:p>
                  </a:txBody>
                  <a:tcPr/>
                </a:tc>
                <a:tc>
                  <a:txBody>
                    <a:bodyPr/>
                    <a:lstStyle/>
                    <a:p>
                      <a:pPr algn="ctr"/>
                      <a:r>
                        <a:rPr lang="en-US" altLang="zh-CN" sz="1400" b="1" dirty="0">
                          <a:latin typeface="宋体" panose="02010600030101010101" pitchFamily="2" charset="-122"/>
                          <a:ea typeface="宋体" panose="02010600030101010101" pitchFamily="2" charset="-122"/>
                        </a:rPr>
                        <a:t>143</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验收测试</a:t>
                      </a: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2313621572"/>
                  </a:ext>
                </a:extLst>
              </a:tr>
              <a:tr h="314840">
                <a:tc rowSpan="3">
                  <a:txBody>
                    <a:bodyPr/>
                    <a:lstStyle/>
                    <a:p>
                      <a:pPr algn="ctr"/>
                      <a:r>
                        <a:rPr lang="zh-CN" altLang="en-US" sz="1400" b="1" dirty="0">
                          <a:latin typeface="宋体" panose="02010600030101010101" pitchFamily="2" charset="-122"/>
                          <a:ea typeface="宋体" panose="02010600030101010101" pitchFamily="2" charset="-122"/>
                        </a:rPr>
                        <a:t>投产</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150</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验证测试</a:t>
                      </a: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2690425332"/>
                  </a:ext>
                </a:extLst>
              </a:tr>
              <a:tr h="304860">
                <a:tc vMerge="1">
                  <a:txBody>
                    <a:bodyPr/>
                    <a:lstStyle/>
                    <a:p>
                      <a:endParaRPr lang="zh-CN" altLang="en-US" dirty="0"/>
                    </a:p>
                  </a:txBody>
                  <a:tcPr/>
                </a:tc>
                <a:tc>
                  <a:txBody>
                    <a:bodyPr/>
                    <a:lstStyle/>
                    <a:p>
                      <a:pPr algn="ctr"/>
                      <a:r>
                        <a:rPr lang="en-US" altLang="zh-CN" sz="1400" b="1" dirty="0">
                          <a:latin typeface="宋体" panose="02010600030101010101" pitchFamily="2" charset="-122"/>
                          <a:ea typeface="宋体" panose="02010600030101010101" pitchFamily="2" charset="-122"/>
                        </a:rPr>
                        <a:t>151</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投产前培训</a:t>
                      </a:r>
                    </a:p>
                  </a:txBody>
                  <a:tcPr marL="91441" marR="91441" marT="45729" marB="45729"/>
                </a:tc>
                <a:tc>
                  <a:txBody>
                    <a:bodyPr/>
                    <a:lstStyle/>
                    <a:p>
                      <a:pPr algn="ct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F</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endParaRPr lang="zh-CN" altLang="en-US" sz="1400" b="1">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1348148663"/>
                  </a:ext>
                </a:extLst>
              </a:tr>
              <a:tr h="442947">
                <a:tc vMerge="1">
                  <a:txBody>
                    <a:bodyPr/>
                    <a:lstStyle/>
                    <a:p>
                      <a:endParaRPr lang="zh-CN" altLang="en-US" dirty="0"/>
                    </a:p>
                  </a:txBody>
                  <a:tcPr/>
                </a:tc>
                <a:tc>
                  <a:txBody>
                    <a:bodyPr/>
                    <a:lstStyle/>
                    <a:p>
                      <a:pPr algn="ctr"/>
                      <a:r>
                        <a:rPr lang="en-US" altLang="zh-CN" sz="1400" b="1" dirty="0">
                          <a:latin typeface="宋体" panose="02010600030101010101" pitchFamily="2" charset="-122"/>
                          <a:ea typeface="宋体" panose="02010600030101010101" pitchFamily="2" charset="-122"/>
                        </a:rPr>
                        <a:t>152</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zh-CN" altLang="en-US" sz="1400" b="1" dirty="0">
                          <a:latin typeface="宋体" panose="02010600030101010101" pitchFamily="2" charset="-122"/>
                          <a:ea typeface="宋体" panose="02010600030101010101" pitchFamily="2" charset="-122"/>
                        </a:rPr>
                        <a:t>系统投资</a:t>
                      </a: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C</a:t>
                      </a:r>
                      <a:endParaRPr lang="zh-CN" altLang="en-US" sz="1400" b="1" dirty="0">
                        <a:latin typeface="宋体" panose="02010600030101010101" pitchFamily="2" charset="-122"/>
                        <a:ea typeface="宋体" panose="02010600030101010101" pitchFamily="2" charset="-122"/>
                      </a:endParaRPr>
                    </a:p>
                  </a:txBody>
                  <a:tcPr marL="91441" marR="91441" marT="45729" marB="45729"/>
                </a:tc>
                <a:tc>
                  <a:txBody>
                    <a:bodyPr/>
                    <a:lstStyle/>
                    <a:p>
                      <a:pPr algn="ctr"/>
                      <a:r>
                        <a:rPr lang="en-US" altLang="zh-CN" sz="1400" b="1" dirty="0">
                          <a:latin typeface="宋体" panose="02010600030101010101" pitchFamily="2" charset="-122"/>
                          <a:ea typeface="宋体" panose="02010600030101010101" pitchFamily="2" charset="-122"/>
                        </a:rPr>
                        <a:t>P</a:t>
                      </a:r>
                      <a:endParaRPr lang="zh-CN" altLang="en-US" sz="1400" b="1" dirty="0">
                        <a:latin typeface="宋体" panose="02010600030101010101" pitchFamily="2" charset="-122"/>
                        <a:ea typeface="宋体" panose="02010600030101010101" pitchFamily="2" charset="-122"/>
                      </a:endParaRPr>
                    </a:p>
                  </a:txBody>
                  <a:tcPr marL="91441" marR="91441" marT="45729" marB="45729"/>
                </a:tc>
                <a:extLst>
                  <a:ext uri="{0D108BD9-81ED-4DB2-BD59-A6C34878D82A}">
                    <a16:rowId xmlns="" xmlns:a16="http://schemas.microsoft.com/office/drawing/2014/main" val="341011715"/>
                  </a:ext>
                </a:extLst>
              </a:tr>
            </a:tbl>
          </a:graphicData>
        </a:graphic>
      </p:graphicFrame>
      <p:sp>
        <p:nvSpPr>
          <p:cNvPr id="67724" name="对话气泡: 矩形 4"/>
          <p:cNvSpPr>
            <a:spLocks noChangeArrowheads="1"/>
          </p:cNvSpPr>
          <p:nvPr/>
        </p:nvSpPr>
        <p:spPr bwMode="auto">
          <a:xfrm>
            <a:off x="2279651" y="333376"/>
            <a:ext cx="2016125" cy="792163"/>
          </a:xfrm>
          <a:prstGeom prst="wedgeRectCallout">
            <a:avLst>
              <a:gd name="adj1" fmla="val -20833"/>
              <a:gd name="adj2" fmla="val 62500"/>
            </a:avLst>
          </a:prstGeom>
          <a:solidFill>
            <a:schemeClr val="bg1"/>
          </a:solidFill>
          <a:ln w="9525" algn="ctr">
            <a:solidFill>
              <a:schemeClr val="tx1"/>
            </a:solidFill>
            <a:round/>
            <a:headEnd/>
            <a:tailE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ClrTx/>
              <a:buFontTx/>
              <a:buNone/>
            </a:pPr>
            <a:r>
              <a:rPr lang="zh-CN" altLang="en-US" sz="1800">
                <a:solidFill>
                  <a:srgbClr val="30311D"/>
                </a:solidFill>
                <a:latin typeface="Arial" panose="020B0604020202020204" pitchFamily="34" charset="0"/>
                <a:ea typeface="宋体" panose="02010600030101010101" pitchFamily="2" charset="-122"/>
              </a:rPr>
              <a:t>注</a:t>
            </a:r>
            <a:r>
              <a:rPr lang="en-US" altLang="zh-CN" sz="1800">
                <a:solidFill>
                  <a:srgbClr val="30311D"/>
                </a:solidFill>
                <a:latin typeface="Arial" panose="020B0604020202020204" pitchFamily="34" charset="0"/>
                <a:ea typeface="宋体" panose="02010600030101010101" pitchFamily="2" charset="-122"/>
              </a:rPr>
              <a:t>:C</a:t>
            </a:r>
            <a:r>
              <a:rPr lang="zh-CN" altLang="en-US" sz="1800">
                <a:solidFill>
                  <a:srgbClr val="30311D"/>
                </a:solidFill>
                <a:latin typeface="Arial" panose="020B0604020202020204" pitchFamily="34" charset="0"/>
                <a:ea typeface="宋体" panose="02010600030101010101" pitchFamily="2" charset="-122"/>
              </a:rPr>
              <a:t>参与，</a:t>
            </a:r>
            <a:r>
              <a:rPr lang="en-US" altLang="zh-CN" sz="1800">
                <a:solidFill>
                  <a:srgbClr val="30311D"/>
                </a:solidFill>
                <a:latin typeface="Arial" panose="020B0604020202020204" pitchFamily="34" charset="0"/>
                <a:ea typeface="宋体" panose="02010600030101010101" pitchFamily="2" charset="-122"/>
              </a:rPr>
              <a:t>P</a:t>
            </a:r>
            <a:r>
              <a:rPr lang="zh-CN" altLang="en-US" sz="1800">
                <a:solidFill>
                  <a:srgbClr val="30311D"/>
                </a:solidFill>
                <a:latin typeface="Arial" panose="020B0604020202020204" pitchFamily="34" charset="0"/>
                <a:ea typeface="宋体" panose="02010600030101010101" pitchFamily="2" charset="-122"/>
              </a:rPr>
              <a:t>批准</a:t>
            </a:r>
            <a:endParaRPr lang="en-US" altLang="zh-CN" sz="1800">
              <a:solidFill>
                <a:srgbClr val="30311D"/>
              </a:solidFill>
              <a:latin typeface="Arial" panose="020B0604020202020204" pitchFamily="34" charset="0"/>
              <a:ea typeface="宋体" panose="02010600030101010101" pitchFamily="2" charset="-122"/>
            </a:endParaRPr>
          </a:p>
          <a:p>
            <a:pPr fontAlgn="base">
              <a:spcBef>
                <a:spcPct val="0"/>
              </a:spcBef>
              <a:spcAft>
                <a:spcPct val="0"/>
              </a:spcAft>
              <a:buClrTx/>
              <a:buFontTx/>
              <a:buNone/>
            </a:pPr>
            <a:r>
              <a:rPr lang="en-US" altLang="zh-CN" sz="1800">
                <a:solidFill>
                  <a:srgbClr val="30311D"/>
                </a:solidFill>
                <a:latin typeface="Arial" panose="020B0604020202020204" pitchFamily="34" charset="0"/>
                <a:ea typeface="宋体" panose="02010600030101010101" pitchFamily="2" charset="-122"/>
              </a:rPr>
              <a:t>F</a:t>
            </a:r>
            <a:r>
              <a:rPr lang="zh-CN" altLang="en-US" sz="1800">
                <a:solidFill>
                  <a:srgbClr val="30311D"/>
                </a:solidFill>
                <a:latin typeface="Arial" panose="020B0604020202020204" pitchFamily="34" charset="0"/>
                <a:ea typeface="宋体" panose="02010600030101010101" pitchFamily="2" charset="-122"/>
              </a:rPr>
              <a:t>责任</a:t>
            </a:r>
          </a:p>
        </p:txBody>
      </p:sp>
    </p:spTree>
    <p:extLst>
      <p:ext uri="{BB962C8B-B14F-4D97-AF65-F5344CB8AC3E}">
        <p14:creationId xmlns:p14="http://schemas.microsoft.com/office/powerpoint/2010/main" val="1619259929"/>
      </p:ext>
    </p:extLst>
  </p:cSld>
  <p:clrMapOvr>
    <a:masterClrMapping/>
  </p:clrMapOvr>
  <p:transition spd="slow" advTm="45854"/>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200">
                <a:latin typeface="黑体" panose="02010609060101010101" pitchFamily="49" charset="-122"/>
                <a:ea typeface="黑体" panose="02010609060101010101" pitchFamily="49" charset="-122"/>
              </a:rPr>
              <a:t>三</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团队建设与人员管理</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4224339" y="2209800"/>
            <a:ext cx="3455987" cy="4648200"/>
          </a:xfrm>
        </p:spPr>
        <p:txBody>
          <a:bodyPr/>
          <a:lstStyle/>
          <a:p>
            <a:pPr eaLnBrk="1" hangingPunct="1">
              <a:lnSpc>
                <a:spcPct val="90000"/>
              </a:lnSpc>
              <a:defRPr/>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人员选择</a:t>
            </a:r>
            <a:endParaRPr lang="en-US" altLang="zh-CN" dirty="0">
              <a:latin typeface="宋体" panose="02010600030101010101" pitchFamily="2" charset="-122"/>
              <a:ea typeface="宋体" panose="02010600030101010101" pitchFamily="2" charset="-122"/>
            </a:endParaRPr>
          </a:p>
          <a:p>
            <a:pPr eaLnBrk="1" hangingPunct="1">
              <a:lnSpc>
                <a:spcPct val="90000"/>
              </a:lnSpc>
              <a:defRPr/>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人员培训</a:t>
            </a:r>
            <a:endParaRPr lang="en-US" altLang="zh-CN" dirty="0">
              <a:latin typeface="宋体" panose="02010600030101010101" pitchFamily="2" charset="-122"/>
              <a:ea typeface="宋体" panose="02010600030101010101" pitchFamily="2" charset="-122"/>
            </a:endParaRPr>
          </a:p>
          <a:p>
            <a:pPr eaLnBrk="1" hangingPunct="1">
              <a:lnSpc>
                <a:spcPct val="90000"/>
              </a:lnSpc>
              <a:defRPr/>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人员激励</a:t>
            </a:r>
            <a:endParaRPr lang="en-US" altLang="zh-CN" dirty="0">
              <a:latin typeface="宋体" panose="02010600030101010101" pitchFamily="2" charset="-122"/>
              <a:ea typeface="宋体" panose="02010600030101010101" pitchFamily="2" charset="-122"/>
            </a:endParaRPr>
          </a:p>
          <a:p>
            <a:pPr eaLnBrk="1" hangingPunct="1">
              <a:lnSpc>
                <a:spcPct val="90000"/>
              </a:lnSpc>
              <a:defRPr/>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团队建设管理</a:t>
            </a:r>
            <a:endParaRPr lang="en-US" altLang="zh-CN" dirty="0">
              <a:latin typeface="宋体" panose="02010600030101010101" pitchFamily="2" charset="-122"/>
              <a:ea typeface="宋体" panose="02010600030101010101" pitchFamily="2" charset="-122"/>
            </a:endParaRPr>
          </a:p>
          <a:p>
            <a:pPr marL="0" indent="0" eaLnBrk="1" hangingPunct="1">
              <a:lnSpc>
                <a:spcPct val="90000"/>
              </a:lnSpc>
              <a:buNone/>
              <a:defRPr/>
            </a:pP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04726991"/>
      </p:ext>
    </p:extLst>
  </p:cSld>
  <p:clrMapOvr>
    <a:masterClrMapping/>
  </p:clrMapOvr>
  <p:transition spd="slow" advTm="29017"/>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974887" y="2113211"/>
            <a:ext cx="4326903" cy="1799336"/>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1720735" y="4149705"/>
            <a:ext cx="3017174" cy="2227797"/>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6467205" y="2208675"/>
            <a:ext cx="4749908" cy="4242284"/>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6780417" y="1240971"/>
            <a:ext cx="4546491" cy="547007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48687969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zh-CN" altLang="en-US" sz="3200">
                <a:latin typeface="黑体" panose="02010609060101010101" pitchFamily="49" charset="-122"/>
                <a:ea typeface="黑体" panose="02010609060101010101" pitchFamily="49" charset="-122"/>
              </a:rPr>
              <a:t>团队建设与人员管理</a:t>
            </a:r>
            <a:endParaRPr lang="en-US" altLang="zh-CN" sz="3200">
              <a:latin typeface="黑体" panose="02010609060101010101" pitchFamily="49" charset="-122"/>
              <a:ea typeface="黑体" panose="02010609060101010101" pitchFamily="49" charset="-122"/>
            </a:endParaRPr>
          </a:p>
        </p:txBody>
      </p:sp>
      <p:sp>
        <p:nvSpPr>
          <p:cNvPr id="70659"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b="0">
                <a:ea typeface="宋体" panose="02010600030101010101" pitchFamily="2" charset="-122"/>
              </a:rPr>
              <a:t>项目经理的获取</a:t>
            </a:r>
            <a:endParaRPr lang="en-US" altLang="zh-CN" sz="32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健康的身体素质</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良好的职业道德</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丰富的业务知识和工作经验</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较强的系统思维能力</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综合的管理及决策能力</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良好的创新能力</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13759771"/>
      </p:ext>
    </p:extLst>
  </p:cSld>
  <p:clrMapOvr>
    <a:masterClrMapping/>
  </p:clrMapOvr>
  <p:transition spd="slow" advTm="16906"/>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sz="3200">
                <a:latin typeface="黑体" panose="02010609060101010101" pitchFamily="49" charset="-122"/>
                <a:ea typeface="黑体" panose="02010609060101010101" pitchFamily="49" charset="-122"/>
              </a:rPr>
              <a:t>团队建设与人员管理</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557338"/>
            <a:ext cx="8091487" cy="4648200"/>
          </a:xfrm>
        </p:spPr>
        <p:txBody>
          <a:bodyPr/>
          <a:lstStyle/>
          <a:p>
            <a:pPr eaLnBrk="1" hangingPunct="1">
              <a:lnSpc>
                <a:spcPct val="90000"/>
              </a:lnSpc>
              <a:defRPr/>
            </a:pPr>
            <a:r>
              <a:rPr lang="zh-CN" altLang="en-US" sz="3200" b="0" dirty="0">
                <a:ea typeface="宋体" charset="-122"/>
              </a:rPr>
              <a:t>项目团队人员的获取</a:t>
            </a: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具备特定岗位所需的不同技能，这可能是设计、编码、测试、沟通等能力；</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适应需求和任务的变动；</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能够建立良好的人际关系，与小组中其他成员协作；</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能够接受加班的要求；</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认真负责、勤奋好学，积极主动，富于创新。</a:t>
            </a: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zh-CN" altLang="en-US"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99003466"/>
      </p:ext>
    </p:extLst>
  </p:cSld>
  <p:clrMapOvr>
    <a:masterClrMapping/>
  </p:clrMapOvr>
  <p:transition spd="slow" advTm="40228"/>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sz="3200">
                <a:latin typeface="黑体" panose="02010609060101010101" pitchFamily="49" charset="-122"/>
                <a:ea typeface="黑体" panose="02010609060101010101" pitchFamily="49" charset="-122"/>
              </a:rPr>
              <a:t>2.</a:t>
            </a:r>
            <a:r>
              <a:rPr lang="zh-CN" altLang="en-US" sz="3200">
                <a:latin typeface="黑体" panose="02010609060101010101" pitchFamily="49" charset="-122"/>
                <a:ea typeface="黑体" panose="02010609060101010101" pitchFamily="49" charset="-122"/>
              </a:rPr>
              <a:t>人员培训</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557338"/>
            <a:ext cx="8091487" cy="4648200"/>
          </a:xfrm>
        </p:spPr>
        <p:txBody>
          <a:bodyPr/>
          <a:lstStyle/>
          <a:p>
            <a:pPr eaLnBrk="1" hangingPunct="1">
              <a:lnSpc>
                <a:spcPct val="90000"/>
              </a:lnSpc>
              <a:defRPr/>
            </a:pPr>
            <a:r>
              <a:rPr lang="zh-CN" altLang="en-US" sz="3200" b="0" dirty="0">
                <a:ea typeface="宋体" charset="-122"/>
              </a:rPr>
              <a:t>项目培训的特点</a:t>
            </a:r>
            <a:endParaRPr lang="en-US" altLang="zh-CN" sz="3200" b="0" dirty="0">
              <a:ea typeface="宋体" charset="-122"/>
            </a:endParaRPr>
          </a:p>
          <a:p>
            <a:pPr marL="0" indent="0" eaLnBrk="1" hangingPunct="1">
              <a:lnSpc>
                <a:spcPct val="90000"/>
              </a:lnSpc>
              <a:buNone/>
              <a:defRPr/>
            </a:pPr>
            <a:endParaRPr lang="zh-CN" altLang="en-US" sz="32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短期培训、片断式培训、针对性强、见效快</a:t>
            </a: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r>
              <a:rPr lang="zh-CN" altLang="en-US" sz="3200" b="1" dirty="0">
                <a:latin typeface="宋体" panose="02010600030101010101" pitchFamily="2" charset="-122"/>
                <a:ea typeface="宋体" panose="02010600030101010101" pitchFamily="2" charset="-122"/>
              </a:rPr>
              <a:t>项目培训的类型</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岗前培训</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岗上培训</a:t>
            </a: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46103792"/>
      </p:ext>
    </p:extLst>
  </p:cSld>
  <p:clrMapOvr>
    <a:masterClrMapping/>
  </p:clrMapOvr>
  <p:transition spd="slow" advTm="13745"/>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3200">
                <a:latin typeface="黑体" panose="02010609060101010101" pitchFamily="49" charset="-122"/>
                <a:ea typeface="黑体" panose="02010609060101010101" pitchFamily="49" charset="-122"/>
              </a:rPr>
              <a:t>3.</a:t>
            </a:r>
            <a:r>
              <a:rPr lang="zh-CN" altLang="en-US" sz="3200">
                <a:latin typeface="黑体" panose="02010609060101010101" pitchFamily="49" charset="-122"/>
                <a:ea typeface="黑体" panose="02010609060101010101" pitchFamily="49" charset="-122"/>
              </a:rPr>
              <a:t>人员激励</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154239" y="1844676"/>
            <a:ext cx="8112125" cy="4676775"/>
          </a:xfrm>
        </p:spPr>
        <p:txBody>
          <a:bodyPr/>
          <a:lstStyle/>
          <a:p>
            <a:pPr marL="0" indent="0" eaLnBrk="1" hangingPunct="1">
              <a:lnSpc>
                <a:spcPct val="90000"/>
              </a:lnSpc>
              <a:buNone/>
              <a:defRPr/>
            </a:pPr>
            <a:r>
              <a:rPr lang="zh-CN" altLang="zh-CN" dirty="0">
                <a:latin typeface="宋体" panose="02010600030101010101" pitchFamily="2" charset="-122"/>
                <a:ea typeface="宋体" panose="02010600030101010101" pitchFamily="2" charset="-122"/>
              </a:rPr>
              <a:t>激励是调动员工工作热情、增强团队士气非常重要的手段</a:t>
            </a:r>
            <a:endParaRPr lang="en-US" altLang="zh-CN" sz="3200" b="0" dirty="0">
              <a:latin typeface="宋体" panose="02010600030101010101" pitchFamily="2" charset="-122"/>
              <a:ea typeface="宋体" panose="02010600030101010101" pitchFamily="2" charset="-122"/>
            </a:endParaRPr>
          </a:p>
          <a:p>
            <a:pPr eaLnBrk="1" hangingPunct="1">
              <a:lnSpc>
                <a:spcPct val="90000"/>
              </a:lnSpc>
              <a:defRPr/>
            </a:pPr>
            <a:r>
              <a:rPr lang="zh-CN" altLang="en-US" sz="3200" b="0" dirty="0">
                <a:ea typeface="宋体" charset="-122"/>
              </a:rPr>
              <a:t>薪酬激励</a:t>
            </a:r>
            <a:endParaRPr lang="en-US" altLang="zh-CN" sz="3200" b="0" dirty="0">
              <a:ea typeface="宋体" charset="-122"/>
            </a:endParaRPr>
          </a:p>
          <a:p>
            <a:pPr eaLnBrk="1" hangingPunct="1">
              <a:lnSpc>
                <a:spcPct val="90000"/>
              </a:lnSpc>
              <a:defRPr/>
            </a:pPr>
            <a:r>
              <a:rPr lang="zh-CN" altLang="en-US" sz="3200" b="0" dirty="0">
                <a:ea typeface="宋体" charset="-122"/>
              </a:rPr>
              <a:t>机会激励</a:t>
            </a:r>
            <a:endParaRPr lang="en-US" altLang="zh-CN" sz="3200" b="0" dirty="0">
              <a:ea typeface="宋体" charset="-122"/>
            </a:endParaRPr>
          </a:p>
          <a:p>
            <a:pPr eaLnBrk="1" hangingPunct="1">
              <a:lnSpc>
                <a:spcPct val="90000"/>
              </a:lnSpc>
              <a:defRPr/>
            </a:pPr>
            <a:r>
              <a:rPr lang="zh-CN" altLang="en-US" sz="3200" b="0" dirty="0">
                <a:ea typeface="宋体" charset="-122"/>
              </a:rPr>
              <a:t>环境激励</a:t>
            </a:r>
            <a:endParaRPr lang="en-US" altLang="zh-CN" sz="3200" b="0" dirty="0">
              <a:ea typeface="宋体" charset="-122"/>
            </a:endParaRPr>
          </a:p>
          <a:p>
            <a:pPr eaLnBrk="1" hangingPunct="1">
              <a:lnSpc>
                <a:spcPct val="90000"/>
              </a:lnSpc>
              <a:defRPr/>
            </a:pPr>
            <a:r>
              <a:rPr lang="zh-CN" altLang="en-US" sz="3200" b="0" dirty="0">
                <a:ea typeface="宋体" charset="-122"/>
              </a:rPr>
              <a:t>情感激励</a:t>
            </a:r>
          </a:p>
        </p:txBody>
      </p:sp>
    </p:spTree>
    <p:extLst>
      <p:ext uri="{BB962C8B-B14F-4D97-AF65-F5344CB8AC3E}">
        <p14:creationId xmlns:p14="http://schemas.microsoft.com/office/powerpoint/2010/main" val="3507353365"/>
      </p:ext>
    </p:extLst>
  </p:cSld>
  <p:clrMapOvr>
    <a:masterClrMapping/>
  </p:clrMapOvr>
  <p:transition spd="slow" advTm="22032"/>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z="3200">
                <a:latin typeface="黑体" panose="02010609060101010101" pitchFamily="49" charset="-122"/>
                <a:ea typeface="黑体" panose="02010609060101010101" pitchFamily="49" charset="-122"/>
              </a:rPr>
              <a:t>3.</a:t>
            </a:r>
            <a:r>
              <a:rPr lang="zh-CN" altLang="en-US" sz="3200">
                <a:latin typeface="黑体" panose="02010609060101010101" pitchFamily="49" charset="-122"/>
                <a:ea typeface="黑体" panose="02010609060101010101" pitchFamily="49" charset="-122"/>
              </a:rPr>
              <a:t>人员激励</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819400" y="1844675"/>
            <a:ext cx="8091488" cy="4648200"/>
          </a:xfrm>
        </p:spPr>
        <p:txBody>
          <a:bodyPr/>
          <a:lstStyle/>
          <a:p>
            <a:pPr eaLnBrk="1" hangingPunct="1">
              <a:buFont typeface="Wingdings" panose="05000000000000000000" pitchFamily="2" charset="2"/>
              <a:buChar char="q"/>
              <a:defRPr/>
            </a:pPr>
            <a:r>
              <a:rPr lang="zh-CN" altLang="en-US" sz="3200" dirty="0">
                <a:latin typeface="黑体" panose="02010609060101010101" pitchFamily="49" charset="-122"/>
                <a:ea typeface="黑体" panose="02010609060101010101" pitchFamily="49" charset="-122"/>
              </a:rPr>
              <a:t>马斯洛的需求层次理论</a:t>
            </a:r>
          </a:p>
          <a:p>
            <a:pPr eaLnBrk="1" hangingPunct="1">
              <a:buFont typeface="Wingdings" panose="05000000000000000000" pitchFamily="2" charset="2"/>
              <a:buChar char="q"/>
              <a:defRPr/>
            </a:pPr>
            <a:r>
              <a:rPr lang="zh-CN" altLang="en-US" sz="3200" dirty="0">
                <a:latin typeface="黑体" panose="02010609060101010101" pitchFamily="49" charset="-122"/>
                <a:ea typeface="黑体" panose="02010609060101010101" pitchFamily="49" charset="-122"/>
              </a:rPr>
              <a:t>海兹伯格的激励理论</a:t>
            </a:r>
          </a:p>
          <a:p>
            <a:pPr eaLnBrk="1" hangingPunct="1">
              <a:buFont typeface="Wingdings" panose="05000000000000000000" pitchFamily="2" charset="2"/>
              <a:buChar char="q"/>
              <a:defRPr/>
            </a:pPr>
            <a:r>
              <a:rPr lang="zh-CN" altLang="en-US" sz="3200" dirty="0">
                <a:latin typeface="黑体" panose="02010609060101010101" pitchFamily="49" charset="-122"/>
                <a:ea typeface="黑体" panose="02010609060101010101" pitchFamily="49" charset="-122"/>
              </a:rPr>
              <a:t>麦克勒格的 </a:t>
            </a:r>
            <a:r>
              <a:rPr lang="en-US" altLang="zh-CN" sz="3200" dirty="0">
                <a:latin typeface="黑体" panose="02010609060101010101" pitchFamily="49" charset="-122"/>
                <a:ea typeface="黑体" panose="02010609060101010101" pitchFamily="49" charset="-122"/>
              </a:rPr>
              <a:t>X</a:t>
            </a:r>
            <a:r>
              <a:rPr lang="zh-CN" altLang="en-US" sz="3200" dirty="0">
                <a:latin typeface="黑体" panose="02010609060101010101" pitchFamily="49" charset="-122"/>
                <a:ea typeface="黑体" panose="02010609060101010101" pitchFamily="49" charset="-122"/>
              </a:rPr>
              <a:t>－理论 和 </a:t>
            </a:r>
            <a:r>
              <a:rPr lang="en-US" altLang="zh-CN" sz="3200" dirty="0">
                <a:latin typeface="黑体" panose="02010609060101010101" pitchFamily="49" charset="-122"/>
                <a:ea typeface="黑体" panose="02010609060101010101" pitchFamily="49" charset="-122"/>
              </a:rPr>
              <a:t>Y </a:t>
            </a:r>
            <a:r>
              <a:rPr lang="zh-CN" altLang="en-US" sz="3200" dirty="0">
                <a:latin typeface="黑体" panose="02010609060101010101" pitchFamily="49" charset="-122"/>
                <a:ea typeface="黑体" panose="02010609060101010101" pitchFamily="49" charset="-122"/>
              </a:rPr>
              <a:t>－理论 </a:t>
            </a:r>
          </a:p>
          <a:p>
            <a:pPr eaLnBrk="1" hangingPunct="1">
              <a:buFont typeface="Wingdings" panose="05000000000000000000" pitchFamily="2" charset="2"/>
              <a:buChar char="q"/>
              <a:defRPr/>
            </a:pPr>
            <a:r>
              <a:rPr lang="zh-CN" altLang="en-US" sz="3200" dirty="0">
                <a:latin typeface="黑体" panose="02010609060101010101" pitchFamily="49" charset="-122"/>
                <a:ea typeface="黑体" panose="02010609060101010101" pitchFamily="49" charset="-122"/>
              </a:rPr>
              <a:t>期望理论</a:t>
            </a:r>
            <a:endParaRPr lang="en-US" altLang="zh-CN" sz="3200" dirty="0">
              <a:latin typeface="黑体" panose="02010609060101010101" pitchFamily="49" charset="-122"/>
              <a:ea typeface="黑体" panose="02010609060101010101" pitchFamily="49" charset="-122"/>
            </a:endParaRPr>
          </a:p>
          <a:p>
            <a:pPr marL="0" indent="0" eaLnBrk="1" hangingPunct="1">
              <a:buNone/>
              <a:defRPr/>
            </a:pP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91161368"/>
      </p:ext>
    </p:extLst>
  </p:cSld>
  <p:clrMapOvr>
    <a:masterClrMapping/>
  </p:clrMapOvr>
  <p:transition spd="slow" advTm="15073"/>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pPr eaLnBrk="1" hangingPunct="1"/>
            <a:r>
              <a:rPr lang="zh-CN" altLang="en-US" smtClean="0">
                <a:latin typeface="黑体" panose="02010609060101010101" pitchFamily="49" charset="-122"/>
                <a:ea typeface="黑体" panose="02010609060101010101" pitchFamily="49" charset="-122"/>
              </a:rPr>
              <a:t>马斯洛的需求层次理论</a:t>
            </a:r>
            <a:endParaRPr lang="zh-CN" altLang="en-US" smtClean="0">
              <a:ea typeface="宋体" panose="02010600030101010101" pitchFamily="2" charset="-122"/>
            </a:endParaRPr>
          </a:p>
        </p:txBody>
      </p:sp>
      <p:grpSp>
        <p:nvGrpSpPr>
          <p:cNvPr id="80899" name="Group 14"/>
          <p:cNvGrpSpPr>
            <a:grpSpLocks/>
          </p:cNvGrpSpPr>
          <p:nvPr/>
        </p:nvGrpSpPr>
        <p:grpSpPr bwMode="auto">
          <a:xfrm>
            <a:off x="1992313" y="1536700"/>
            <a:ext cx="7804150" cy="4922838"/>
            <a:chOff x="459" y="687"/>
            <a:chExt cx="3936" cy="2455"/>
          </a:xfrm>
        </p:grpSpPr>
        <p:sp>
          <p:nvSpPr>
            <p:cNvPr id="80900" name="AutoShape 4"/>
            <p:cNvSpPr>
              <a:spLocks noChangeArrowheads="1"/>
            </p:cNvSpPr>
            <p:nvPr/>
          </p:nvSpPr>
          <p:spPr bwMode="auto">
            <a:xfrm flipV="1">
              <a:off x="459" y="2566"/>
              <a:ext cx="3936" cy="576"/>
            </a:xfrm>
            <a:prstGeom prst="flowChartManualOperat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ClrTx/>
                <a:buFontTx/>
                <a:buNone/>
              </a:pPr>
              <a:endParaRPr kumimoji="1" lang="zh-CN" altLang="zh-CN" sz="2400">
                <a:solidFill>
                  <a:srgbClr val="30311D"/>
                </a:solidFill>
                <a:latin typeface="Times New Roman" panose="02020603050405020304" pitchFamily="18" charset="0"/>
                <a:ea typeface="宋体" panose="02010600030101010101" pitchFamily="2" charset="-122"/>
              </a:endParaRPr>
            </a:p>
          </p:txBody>
        </p:sp>
        <p:sp>
          <p:nvSpPr>
            <p:cNvPr id="80901" name="AutoShape 5"/>
            <p:cNvSpPr>
              <a:spLocks noChangeArrowheads="1"/>
            </p:cNvSpPr>
            <p:nvPr/>
          </p:nvSpPr>
          <p:spPr bwMode="auto">
            <a:xfrm flipV="1">
              <a:off x="1245" y="2146"/>
              <a:ext cx="2352" cy="432"/>
            </a:xfrm>
            <a:prstGeom prst="flowChartManualOperat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endParaRPr kumimoji="1" lang="zh-CN" altLang="en-US" sz="4800">
                <a:solidFill>
                  <a:srgbClr val="30311D"/>
                </a:solidFill>
                <a:latin typeface="Arial Narrow" panose="020B0606020202030204" pitchFamily="34" charset="0"/>
                <a:ea typeface="宋体" panose="02010600030101010101" pitchFamily="2" charset="-122"/>
              </a:endParaRPr>
            </a:p>
          </p:txBody>
        </p:sp>
        <p:sp>
          <p:nvSpPr>
            <p:cNvPr id="80902" name="AutoShape 6"/>
            <p:cNvSpPr>
              <a:spLocks noChangeArrowheads="1"/>
            </p:cNvSpPr>
            <p:nvPr/>
          </p:nvSpPr>
          <p:spPr bwMode="auto">
            <a:xfrm flipV="1">
              <a:off x="1726" y="1723"/>
              <a:ext cx="1392" cy="432"/>
            </a:xfrm>
            <a:prstGeom prst="flowChartManualOperat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endParaRPr kumimoji="1" lang="zh-CN" altLang="en-US" sz="4800">
                <a:solidFill>
                  <a:srgbClr val="30311D"/>
                </a:solidFill>
                <a:latin typeface="Arial Narrow" panose="020B0606020202030204" pitchFamily="34" charset="0"/>
                <a:ea typeface="宋体" panose="02010600030101010101" pitchFamily="2" charset="-122"/>
              </a:endParaRPr>
            </a:p>
          </p:txBody>
        </p:sp>
        <p:sp>
          <p:nvSpPr>
            <p:cNvPr id="80903" name="AutoShape 7"/>
            <p:cNvSpPr>
              <a:spLocks noChangeArrowheads="1"/>
            </p:cNvSpPr>
            <p:nvPr/>
          </p:nvSpPr>
          <p:spPr bwMode="auto">
            <a:xfrm flipV="1">
              <a:off x="2021" y="1243"/>
              <a:ext cx="801" cy="480"/>
            </a:xfrm>
            <a:prstGeom prst="flowChartManualOperat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endParaRPr kumimoji="1" lang="zh-CN" altLang="en-US" sz="4800">
                <a:solidFill>
                  <a:srgbClr val="30311D"/>
                </a:solidFill>
                <a:latin typeface="Arial Narrow" panose="020B0606020202030204" pitchFamily="34" charset="0"/>
                <a:ea typeface="宋体" panose="02010600030101010101" pitchFamily="2" charset="-122"/>
              </a:endParaRPr>
            </a:p>
          </p:txBody>
        </p:sp>
        <p:sp>
          <p:nvSpPr>
            <p:cNvPr id="80904" name="AutoShape 8"/>
            <p:cNvSpPr>
              <a:spLocks noChangeArrowheads="1"/>
            </p:cNvSpPr>
            <p:nvPr/>
          </p:nvSpPr>
          <p:spPr bwMode="auto">
            <a:xfrm>
              <a:off x="2157" y="687"/>
              <a:ext cx="528" cy="554"/>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endParaRPr kumimoji="1" lang="zh-CN" altLang="en-US" sz="4800">
                <a:solidFill>
                  <a:srgbClr val="30311D"/>
                </a:solidFill>
                <a:latin typeface="Arial Narrow" panose="020B0606020202030204" pitchFamily="34" charset="0"/>
                <a:ea typeface="宋体" panose="02010600030101010101" pitchFamily="2" charset="-122"/>
              </a:endParaRPr>
            </a:p>
          </p:txBody>
        </p:sp>
        <p:sp>
          <p:nvSpPr>
            <p:cNvPr id="80905" name="Text Box 9"/>
            <p:cNvSpPr txBox="1">
              <a:spLocks noChangeArrowheads="1"/>
            </p:cNvSpPr>
            <p:nvPr/>
          </p:nvSpPr>
          <p:spPr bwMode="auto">
            <a:xfrm>
              <a:off x="1691" y="2737"/>
              <a:ext cx="1104"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50000"/>
                </a:spcBef>
                <a:spcAft>
                  <a:spcPct val="0"/>
                </a:spcAft>
                <a:buClrTx/>
                <a:buFontTx/>
                <a:buNone/>
              </a:pPr>
              <a:r>
                <a:rPr lang="zh-CN" altLang="en-US" sz="1800">
                  <a:solidFill>
                    <a:srgbClr val="30311D"/>
                  </a:solidFill>
                  <a:latin typeface="Times New Roman" panose="02020603050405020304" pitchFamily="18" charset="0"/>
                  <a:ea typeface="楷体_GB2312" pitchFamily="49" charset="-122"/>
                </a:rPr>
                <a:t>生理的需要</a:t>
              </a:r>
            </a:p>
          </p:txBody>
        </p:sp>
        <p:sp>
          <p:nvSpPr>
            <p:cNvPr id="80906" name="Text Box 10"/>
            <p:cNvSpPr txBox="1">
              <a:spLocks noChangeArrowheads="1"/>
            </p:cNvSpPr>
            <p:nvPr/>
          </p:nvSpPr>
          <p:spPr bwMode="auto">
            <a:xfrm>
              <a:off x="1821" y="2224"/>
              <a:ext cx="960"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50000"/>
                </a:spcBef>
                <a:spcAft>
                  <a:spcPct val="0"/>
                </a:spcAft>
                <a:buClrTx/>
                <a:buFontTx/>
                <a:buNone/>
              </a:pPr>
              <a:r>
                <a:rPr lang="zh-CN" altLang="en-US" sz="1800">
                  <a:solidFill>
                    <a:srgbClr val="30311D"/>
                  </a:solidFill>
                  <a:latin typeface="Times New Roman" panose="02020603050405020304" pitchFamily="18" charset="0"/>
                  <a:ea typeface="楷体_GB2312" pitchFamily="49" charset="-122"/>
                </a:rPr>
                <a:t>安全的需要</a:t>
              </a:r>
            </a:p>
          </p:txBody>
        </p:sp>
        <p:sp>
          <p:nvSpPr>
            <p:cNvPr id="80907" name="Text Box 11"/>
            <p:cNvSpPr txBox="1">
              <a:spLocks noChangeArrowheads="1"/>
            </p:cNvSpPr>
            <p:nvPr/>
          </p:nvSpPr>
          <p:spPr bwMode="auto">
            <a:xfrm>
              <a:off x="1869" y="1833"/>
              <a:ext cx="912"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50000"/>
                </a:spcBef>
                <a:spcAft>
                  <a:spcPct val="0"/>
                </a:spcAft>
                <a:buClrTx/>
                <a:buFontTx/>
                <a:buNone/>
              </a:pPr>
              <a:r>
                <a:rPr lang="zh-CN" altLang="en-US" sz="1800">
                  <a:solidFill>
                    <a:srgbClr val="30311D"/>
                  </a:solidFill>
                  <a:latin typeface="Times New Roman" panose="02020603050405020304" pitchFamily="18" charset="0"/>
                  <a:ea typeface="楷体_GB2312" pitchFamily="49" charset="-122"/>
                </a:rPr>
                <a:t>社交的需要</a:t>
              </a:r>
            </a:p>
          </p:txBody>
        </p:sp>
        <p:sp>
          <p:nvSpPr>
            <p:cNvPr id="80908" name="Text Box 12"/>
            <p:cNvSpPr txBox="1">
              <a:spLocks noChangeArrowheads="1"/>
            </p:cNvSpPr>
            <p:nvPr/>
          </p:nvSpPr>
          <p:spPr bwMode="auto">
            <a:xfrm>
              <a:off x="1725" y="1399"/>
              <a:ext cx="105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50000"/>
                </a:spcBef>
                <a:spcAft>
                  <a:spcPct val="0"/>
                </a:spcAft>
                <a:buClrTx/>
                <a:buFontTx/>
                <a:buNone/>
              </a:pPr>
              <a:r>
                <a:rPr lang="zh-CN" altLang="en-US" sz="1800">
                  <a:solidFill>
                    <a:srgbClr val="30311D"/>
                  </a:solidFill>
                  <a:latin typeface="Times New Roman" panose="02020603050405020304" pitchFamily="18" charset="0"/>
                  <a:ea typeface="楷体_GB2312" pitchFamily="49" charset="-122"/>
                </a:rPr>
                <a:t>尊重的需要</a:t>
              </a:r>
            </a:p>
          </p:txBody>
        </p:sp>
        <p:sp>
          <p:nvSpPr>
            <p:cNvPr id="80909" name="Text Box 13"/>
            <p:cNvSpPr txBox="1">
              <a:spLocks noChangeArrowheads="1"/>
            </p:cNvSpPr>
            <p:nvPr/>
          </p:nvSpPr>
          <p:spPr bwMode="auto">
            <a:xfrm>
              <a:off x="1685" y="981"/>
              <a:ext cx="1200"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50000"/>
                </a:spcBef>
                <a:spcAft>
                  <a:spcPct val="0"/>
                </a:spcAft>
                <a:buClrTx/>
                <a:buFontTx/>
                <a:buNone/>
              </a:pPr>
              <a:r>
                <a:rPr lang="zh-CN" altLang="en-US" sz="1800">
                  <a:solidFill>
                    <a:srgbClr val="30311D"/>
                  </a:solidFill>
                  <a:latin typeface="Times New Roman" panose="02020603050405020304" pitchFamily="18" charset="0"/>
                  <a:ea typeface="楷体_GB2312" pitchFamily="49" charset="-122"/>
                </a:rPr>
                <a:t>自我实现的需要</a:t>
              </a:r>
            </a:p>
          </p:txBody>
        </p:sp>
      </p:grpSp>
    </p:spTree>
    <p:extLst>
      <p:ext uri="{BB962C8B-B14F-4D97-AF65-F5344CB8AC3E}">
        <p14:creationId xmlns:p14="http://schemas.microsoft.com/office/powerpoint/2010/main" val="3513596755"/>
      </p:ext>
    </p:extLst>
  </p:cSld>
  <p:clrMapOvr>
    <a:masterClrMapping/>
  </p:clrMapOvr>
  <p:transition spd="slow" advTm="10957"/>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eaLnBrk="1" hangingPunct="1"/>
            <a:r>
              <a:rPr lang="zh-CN" altLang="en-US" smtClean="0">
                <a:latin typeface="黑体" panose="02010609060101010101" pitchFamily="49" charset="-122"/>
                <a:ea typeface="黑体" panose="02010609060101010101" pitchFamily="49" charset="-122"/>
              </a:rPr>
              <a:t>海兹伯格的激励理论</a:t>
            </a:r>
            <a:endParaRPr lang="zh-CN" altLang="en-US" smtClean="0">
              <a:ea typeface="宋体" panose="02010600030101010101" pitchFamily="2" charset="-122"/>
            </a:endParaRPr>
          </a:p>
        </p:txBody>
      </p:sp>
      <p:sp>
        <p:nvSpPr>
          <p:cNvPr id="82947" name="内容占位符 2"/>
          <p:cNvSpPr>
            <a:spLocks noGrp="1"/>
          </p:cNvSpPr>
          <p:nvPr>
            <p:ph idx="1"/>
          </p:nvPr>
        </p:nvSpPr>
        <p:spPr/>
        <p:txBody>
          <a:bodyPr/>
          <a:lstStyle/>
          <a:p>
            <a:pPr eaLnBrk="1" hangingPunct="1"/>
            <a:r>
              <a:rPr lang="zh-CN" altLang="en-US" smtClean="0">
                <a:latin typeface="黑体" panose="02010609060101010101" pitchFamily="49" charset="-122"/>
                <a:ea typeface="黑体" panose="02010609060101010101" pitchFamily="49" charset="-122"/>
              </a:rPr>
              <a:t>激励因素（内在因素）：</a:t>
            </a:r>
            <a:endParaRPr lang="en-US" altLang="zh-CN" smtClean="0">
              <a:latin typeface="黑体" panose="02010609060101010101" pitchFamily="49" charset="-122"/>
              <a:ea typeface="黑体" panose="02010609060101010101" pitchFamily="49" charset="-122"/>
            </a:endParaRPr>
          </a:p>
          <a:p>
            <a:pPr eaLnBrk="1" hangingPunct="1">
              <a:buClr>
                <a:srgbClr val="13367B"/>
              </a:buClr>
              <a:buSzPct val="70000"/>
              <a:buFont typeface="Wingdings" panose="05000000000000000000" pitchFamily="2" charset="2"/>
              <a:buChar char="n"/>
            </a:pPr>
            <a:r>
              <a:rPr lang="zh-CN" altLang="en-US" sz="2000" b="0">
                <a:latin typeface="黑体" panose="02010609060101010101" pitchFamily="49" charset="-122"/>
                <a:ea typeface="黑体" panose="02010609060101010101" pitchFamily="49" charset="-122"/>
              </a:rPr>
              <a:t>成就感，责任感，晋升，被赏识、认可</a:t>
            </a:r>
          </a:p>
          <a:p>
            <a:pPr eaLnBrk="1" hangingPunct="1">
              <a:buClr>
                <a:srgbClr val="13367B"/>
              </a:buClr>
              <a:buSzPct val="70000"/>
              <a:buFont typeface="Wingdings" panose="05000000000000000000" pitchFamily="2" charset="2"/>
              <a:buChar char="n"/>
            </a:pPr>
            <a:r>
              <a:rPr lang="zh-CN" altLang="en-US" sz="2000" b="0">
                <a:ea typeface="宋体" panose="02010600030101010101" pitchFamily="2" charset="-122"/>
              </a:rPr>
              <a:t>那些与人们的满意情绪有关的因素，如工作表现机会，工作带来的愉快，工作上的成就感，由于好的成绩而得到的奖励，未来发展的期望，职务上的责任。</a:t>
            </a:r>
            <a:r>
              <a:rPr lang="en-US" altLang="zh-CN" sz="2000" b="0">
                <a:latin typeface="黑体" panose="02010609060101010101" pitchFamily="49" charset="-122"/>
                <a:ea typeface="黑体" panose="02010609060101010101" pitchFamily="49" charset="-122"/>
              </a:rPr>
              <a:t> </a:t>
            </a:r>
          </a:p>
          <a:p>
            <a:pPr eaLnBrk="1" hangingPunct="1">
              <a:buClr>
                <a:srgbClr val="13367B"/>
              </a:buClr>
              <a:buSzPct val="70000"/>
              <a:buFont typeface="Wingdings" panose="05000000000000000000" pitchFamily="2" charset="2"/>
              <a:buNone/>
            </a:pPr>
            <a:endParaRPr lang="zh-CN" altLang="en-US" sz="2000" b="0">
              <a:latin typeface="黑体" panose="02010609060101010101" pitchFamily="49" charset="-122"/>
              <a:ea typeface="黑体" panose="02010609060101010101" pitchFamily="49" charset="-122"/>
            </a:endParaRPr>
          </a:p>
          <a:p>
            <a:pPr eaLnBrk="1" hangingPunct="1"/>
            <a:r>
              <a:rPr lang="zh-CN" altLang="en-US" smtClean="0">
                <a:latin typeface="黑体" panose="02010609060101010101" pitchFamily="49" charset="-122"/>
                <a:ea typeface="黑体" panose="02010609060101010101" pitchFamily="49" charset="-122"/>
              </a:rPr>
              <a:t>保健因素（外在因素）：</a:t>
            </a:r>
          </a:p>
          <a:p>
            <a:pPr marL="457200" lvl="1" indent="0" eaLnBrk="1" hangingPunct="1">
              <a:buNone/>
            </a:pPr>
            <a:r>
              <a:rPr lang="zh-CN" altLang="en-US" sz="2000">
                <a:latin typeface="黑体" panose="02010609060101010101" pitchFamily="49" charset="-122"/>
                <a:ea typeface="黑体" panose="02010609060101010101" pitchFamily="49" charset="-122"/>
              </a:rPr>
              <a:t>工作环境，薪金，工作关系，安全</a:t>
            </a:r>
          </a:p>
          <a:p>
            <a:pPr marL="457200" lvl="1" indent="0" eaLnBrk="1" hangingPunct="1">
              <a:buNone/>
            </a:pPr>
            <a:r>
              <a:rPr lang="zh-CN" altLang="en-US" sz="2000">
                <a:latin typeface="Arial" panose="020B0604020202020204" pitchFamily="34" charset="0"/>
                <a:ea typeface="宋体" panose="02010600030101010101" pitchFamily="2" charset="-122"/>
              </a:rPr>
              <a:t>那些与人们的不满情绪有关的因素，如企业政策，工资水平，工作环境，劳动保护，人际关系等。</a:t>
            </a:r>
          </a:p>
          <a:p>
            <a:pPr eaLnBrk="1" hangingPunct="1">
              <a:buClr>
                <a:srgbClr val="5988E5"/>
              </a:buClr>
              <a:buSzPct val="65000"/>
              <a:buFont typeface="Wingdings" panose="05000000000000000000" pitchFamily="2" charset="2"/>
              <a:buNone/>
            </a:pPr>
            <a:endParaRPr lang="en-US" altLang="zh-CN" smtClean="0">
              <a:ea typeface="宋体" panose="02010600030101010101" pitchFamily="2" charset="-122"/>
            </a:endParaRPr>
          </a:p>
        </p:txBody>
      </p:sp>
    </p:spTree>
    <p:extLst>
      <p:ext uri="{BB962C8B-B14F-4D97-AF65-F5344CB8AC3E}">
        <p14:creationId xmlns:p14="http://schemas.microsoft.com/office/powerpoint/2010/main" val="678701436"/>
      </p:ext>
    </p:extLst>
  </p:cSld>
  <p:clrMapOvr>
    <a:masterClrMapping/>
  </p:clrMapOvr>
  <p:transition spd="slow" advTm="13848"/>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sz="3200">
                <a:latin typeface="黑体" panose="02010609060101010101" pitchFamily="49" charset="-122"/>
                <a:ea typeface="黑体" panose="02010609060101010101" pitchFamily="49" charset="-122"/>
              </a:rPr>
              <a:t>麦克勒格的 </a:t>
            </a:r>
            <a:r>
              <a:rPr lang="en-US" altLang="zh-CN" sz="3200">
                <a:latin typeface="黑体" panose="02010609060101010101" pitchFamily="49" charset="-122"/>
                <a:ea typeface="黑体" panose="02010609060101010101" pitchFamily="49" charset="-122"/>
              </a:rPr>
              <a:t>X</a:t>
            </a:r>
            <a:r>
              <a:rPr lang="zh-CN" altLang="en-US" sz="3200">
                <a:latin typeface="黑体" panose="02010609060101010101" pitchFamily="49" charset="-122"/>
                <a:ea typeface="黑体" panose="02010609060101010101" pitchFamily="49" charset="-122"/>
              </a:rPr>
              <a:t>－理论</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557338"/>
            <a:ext cx="8091487" cy="4648200"/>
          </a:xfrm>
        </p:spPr>
        <p:txBody>
          <a:bodyPr/>
          <a:lstStyle/>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不喜欢他们的工作并努力逃避工作</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缺乏进取心，没有解决问题与创造的能力</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喜欢经常被指导，避免承担责任，缺乏主动性</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自我中心，对组织需求反应淡漠，反对变革</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用马斯洛的底层需求（生理和安全）进行激励</a:t>
            </a: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04727797"/>
      </p:ext>
    </p:extLst>
  </p:cSld>
  <p:clrMapOvr>
    <a:masterClrMapping/>
  </p:clrMapOvr>
  <p:transition spd="slow" advTm="11130"/>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sz="3200">
                <a:latin typeface="黑体" panose="02010609060101010101" pitchFamily="49" charset="-122"/>
                <a:ea typeface="黑体" panose="02010609060101010101" pitchFamily="49" charset="-122"/>
              </a:rPr>
              <a:t>麦克勒格的 </a:t>
            </a:r>
            <a:r>
              <a:rPr lang="en-US" altLang="zh-CN" sz="3200">
                <a:latin typeface="黑体" panose="02010609060101010101" pitchFamily="49" charset="-122"/>
                <a:ea typeface="黑体" panose="02010609060101010101" pitchFamily="49" charset="-122"/>
              </a:rPr>
              <a:t>Y </a:t>
            </a:r>
            <a:r>
              <a:rPr lang="zh-CN" altLang="en-US" sz="3200">
                <a:latin typeface="黑体" panose="02010609060101010101" pitchFamily="49" charset="-122"/>
                <a:ea typeface="黑体" panose="02010609060101010101" pitchFamily="49" charset="-122"/>
              </a:rPr>
              <a:t>－理论</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557338"/>
            <a:ext cx="8091487" cy="4648200"/>
          </a:xfrm>
        </p:spPr>
        <p:txBody>
          <a:bodyPr/>
          <a:lstStyle/>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如果给予适当的激励和支持性的工作氛围，会达到很高的绩效预期</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具有创造力，想象力，雄心和信心来实现组织目标</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能够自我约束，自我导向与控制，渴望承担责任</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用马斯洛的高层需求（自尊和自我实现）进行激励</a:t>
            </a: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54976902"/>
      </p:ext>
    </p:extLst>
  </p:cSld>
  <p:clrMapOvr>
    <a:masterClrMapping/>
  </p:clrMapOvr>
  <p:transition spd="slow" advTm="2092"/>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sz="3200">
                <a:latin typeface="黑体" panose="02010609060101010101" pitchFamily="49" charset="-122"/>
                <a:ea typeface="黑体" panose="02010609060101010101" pitchFamily="49" charset="-122"/>
              </a:rPr>
              <a:t>期望理论（</a:t>
            </a:r>
            <a:r>
              <a:rPr lang="en-US" altLang="zh-CN" sz="3200">
                <a:latin typeface="黑体" panose="02010609060101010101" pitchFamily="49" charset="-122"/>
                <a:ea typeface="黑体" panose="02010609060101010101" pitchFamily="49" charset="-122"/>
              </a:rPr>
              <a:t>Expectancy Theory</a:t>
            </a:r>
            <a:r>
              <a:rPr lang="zh-CN" altLang="en-US" sz="3200">
                <a:latin typeface="黑体" panose="02010609060101010101" pitchFamily="49" charset="-122"/>
                <a:ea typeface="黑体" panose="02010609060101010101" pitchFamily="49" charset="-122"/>
              </a:rPr>
              <a:t>）</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defRPr/>
            </a:pPr>
            <a:r>
              <a:rPr lang="zh-CN" altLang="en-US" sz="3200" b="0" dirty="0">
                <a:latin typeface="宋体" panose="02010600030101010101" pitchFamily="2" charset="-122"/>
                <a:ea typeface="宋体" panose="02010600030101010101" pitchFamily="2" charset="-122"/>
              </a:rPr>
              <a:t>员工的动机依赖于三个因素：</a:t>
            </a:r>
          </a:p>
          <a:p>
            <a:pPr eaLnBrk="1" hangingPunct="1">
              <a:lnSpc>
                <a:spcPct val="90000"/>
              </a:lnSpc>
              <a:defRPr/>
            </a:pPr>
            <a:endParaRPr lang="zh-CN" altLang="en-US" sz="1500" b="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员工认为他们是否能达到某种结果</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这种结果是否能带来预期奖励</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员工是否认为此奖励有价值</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若三个因素员工评价都很高，则动机强度就会很高。</a:t>
            </a:r>
          </a:p>
          <a:p>
            <a:pPr marL="457200" lvl="1" indent="0" eaLnBrk="1" hangingPunct="1">
              <a:lnSpc>
                <a:spcPct val="150000"/>
              </a:lnSpc>
              <a:spcBef>
                <a:spcPts val="0"/>
              </a:spcBef>
              <a:buNone/>
              <a:defRPr/>
            </a:pPr>
            <a:endParaRPr lang="en-US" altLang="zh-CN" sz="2400" dirty="0">
              <a:ea typeface="宋体" charset="-122"/>
            </a:endParaRPr>
          </a:p>
        </p:txBody>
      </p:sp>
    </p:spTree>
    <p:extLst>
      <p:ext uri="{BB962C8B-B14F-4D97-AF65-F5344CB8AC3E}">
        <p14:creationId xmlns:p14="http://schemas.microsoft.com/office/powerpoint/2010/main" val="210888815"/>
      </p:ext>
    </p:extLst>
  </p:cSld>
  <p:clrMapOvr>
    <a:masterClrMapping/>
  </p:clrMapOvr>
  <p:transition spd="slow" advTm="56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团队特点：</a:t>
            </a:r>
            <a:endParaRPr lang="en-US" altLang="zh-CN" sz="28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有一致的集体目标</a:t>
            </a:r>
            <a:endParaRPr lang="en-US" altLang="zh-CN" sz="21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各自分工、相互依赖合作，共同完成任务</a:t>
            </a:r>
            <a:endParaRPr lang="en-US" altLang="zh-CN" sz="2100" dirty="0">
              <a:solidFill>
                <a:schemeClr val="tx1"/>
              </a:solidFill>
              <a:latin typeface="微软雅黑" pitchFamily="34" charset="-122"/>
              <a:ea typeface="微软雅黑" pitchFamily="34" charset="-122"/>
            </a:endParaRPr>
          </a:p>
          <a:p>
            <a:pPr lvl="1"/>
            <a:endParaRPr lang="en-US" altLang="zh-CN" sz="21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FF97C19D-CFC5-4BDB-B784-B8EFC1CFEB66}"/>
              </a:ext>
            </a:extLst>
          </p:cNvPr>
          <p:cNvPicPr>
            <a:picLocks noChangeAspect="1"/>
          </p:cNvPicPr>
          <p:nvPr/>
        </p:nvPicPr>
        <p:blipFill>
          <a:blip r:embed="rId3"/>
          <a:stretch>
            <a:fillRect/>
          </a:stretch>
        </p:blipFill>
        <p:spPr>
          <a:xfrm>
            <a:off x="1790456" y="3224278"/>
            <a:ext cx="3501170" cy="2673889"/>
          </a:xfrm>
          <a:prstGeom prst="rect">
            <a:avLst/>
          </a:prstGeom>
        </p:spPr>
      </p:pic>
      <p:pic>
        <p:nvPicPr>
          <p:cNvPr id="8" name="图片 7">
            <a:extLst>
              <a:ext uri="{FF2B5EF4-FFF2-40B4-BE49-F238E27FC236}">
                <a16:creationId xmlns:a16="http://schemas.microsoft.com/office/drawing/2014/main" xmlns="" id="{71BCBD27-0E2A-4804-814A-8E1B2692379E}"/>
              </a:ext>
            </a:extLst>
          </p:cNvPr>
          <p:cNvPicPr>
            <a:picLocks noChangeAspect="1"/>
          </p:cNvPicPr>
          <p:nvPr/>
        </p:nvPicPr>
        <p:blipFill>
          <a:blip r:embed="rId4"/>
          <a:stretch>
            <a:fillRect/>
          </a:stretch>
        </p:blipFill>
        <p:spPr>
          <a:xfrm>
            <a:off x="6734852" y="3239310"/>
            <a:ext cx="4341042" cy="2459781"/>
          </a:xfrm>
          <a:prstGeom prst="rect">
            <a:avLst/>
          </a:prstGeom>
        </p:spPr>
      </p:pic>
      <p:pic>
        <p:nvPicPr>
          <p:cNvPr id="9" name="图片 8">
            <a:extLst>
              <a:ext uri="{FF2B5EF4-FFF2-40B4-BE49-F238E27FC236}">
                <a16:creationId xmlns:a16="http://schemas.microsoft.com/office/drawing/2014/main" xmlns="" id="{AAC6DD01-66D1-4A63-A125-C947B9EF1B2B}"/>
              </a:ext>
            </a:extLst>
          </p:cNvPr>
          <p:cNvPicPr>
            <a:picLocks noChangeAspect="1"/>
          </p:cNvPicPr>
          <p:nvPr/>
        </p:nvPicPr>
        <p:blipFill>
          <a:blip r:embed="rId5"/>
          <a:stretch>
            <a:fillRect/>
          </a:stretch>
        </p:blipFill>
        <p:spPr>
          <a:xfrm>
            <a:off x="8156524" y="1049181"/>
            <a:ext cx="2919370" cy="1552712"/>
          </a:xfrm>
          <a:prstGeom prst="rect">
            <a:avLst/>
          </a:prstGeom>
        </p:spPr>
      </p:pic>
      <p:sp>
        <p:nvSpPr>
          <p:cNvPr id="10" name="文本框 9">
            <a:extLst>
              <a:ext uri="{FF2B5EF4-FFF2-40B4-BE49-F238E27FC236}">
                <a16:creationId xmlns:a16="http://schemas.microsoft.com/office/drawing/2014/main" xmlns="" id="{157F985E-2E7E-482F-9E62-DD27B932FEC2}"/>
              </a:ext>
            </a:extLst>
          </p:cNvPr>
          <p:cNvSpPr txBox="1"/>
          <p:nvPr/>
        </p:nvSpPr>
        <p:spPr>
          <a:xfrm>
            <a:off x="2838454" y="600789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目标一致</a:t>
            </a:r>
          </a:p>
        </p:txBody>
      </p:sp>
      <p:sp>
        <p:nvSpPr>
          <p:cNvPr id="11" name="文本框 10">
            <a:extLst>
              <a:ext uri="{FF2B5EF4-FFF2-40B4-BE49-F238E27FC236}">
                <a16:creationId xmlns:a16="http://schemas.microsoft.com/office/drawing/2014/main" xmlns="" id="{3C1ECAE1-BE63-4E5D-A64B-769A64F0941F}"/>
              </a:ext>
            </a:extLst>
          </p:cNvPr>
          <p:cNvSpPr txBox="1"/>
          <p:nvPr/>
        </p:nvSpPr>
        <p:spPr>
          <a:xfrm>
            <a:off x="8345977" y="5980963"/>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分工、合作</a:t>
            </a:r>
          </a:p>
        </p:txBody>
      </p:sp>
    </p:spTree>
    <p:extLst>
      <p:ext uri="{BB962C8B-B14F-4D97-AF65-F5344CB8AC3E}">
        <p14:creationId xmlns:p14="http://schemas.microsoft.com/office/powerpoint/2010/main" val="2804841609"/>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3200" b="0">
                <a:latin typeface="黑体" panose="02010609060101010101" pitchFamily="49" charset="-122"/>
                <a:ea typeface="黑体" panose="02010609060101010101" pitchFamily="49" charset="-122"/>
              </a:rPr>
              <a:t>4.</a:t>
            </a:r>
            <a:r>
              <a:rPr lang="zh-CN" altLang="en-US" sz="3200" b="0">
                <a:latin typeface="黑体" panose="02010609060101010101" pitchFamily="49" charset="-122"/>
                <a:ea typeface="黑体" panose="02010609060101010101" pitchFamily="49" charset="-122"/>
              </a:rPr>
              <a:t>团队建设管理</a:t>
            </a:r>
          </a:p>
        </p:txBody>
      </p:sp>
      <p:sp>
        <p:nvSpPr>
          <p:cNvPr id="94211" name="Rectangle 3"/>
          <p:cNvSpPr>
            <a:spLocks noGrp="1" noChangeArrowheads="1"/>
          </p:cNvSpPr>
          <p:nvPr>
            <p:ph type="body" idx="1"/>
          </p:nvPr>
        </p:nvSpPr>
        <p:spPr>
          <a:xfrm>
            <a:off x="1992314" y="1844675"/>
            <a:ext cx="8091487" cy="4648200"/>
          </a:xfrm>
        </p:spPr>
        <p:txBody>
          <a:bodyPr/>
          <a:lstStyle/>
          <a:p>
            <a:pPr marL="0" indent="0" eaLnBrk="1" hangingPunct="1">
              <a:lnSpc>
                <a:spcPct val="90000"/>
              </a:lnSpc>
              <a:buNone/>
              <a:defRPr/>
            </a:pPr>
            <a:endParaRPr lang="en-US" altLang="zh-CN" b="0" dirty="0">
              <a:latin typeface="宋体" panose="02010600030101010101" pitchFamily="2" charset="-122"/>
              <a:ea typeface="宋体" panose="02010600030101010101" pitchFamily="2" charset="-122"/>
            </a:endParaRPr>
          </a:p>
          <a:p>
            <a:pPr eaLnBrk="1" hangingPunct="1">
              <a:lnSpc>
                <a:spcPct val="90000"/>
              </a:lnSpc>
              <a:defRPr/>
            </a:pPr>
            <a:r>
              <a:rPr lang="zh-CN" altLang="en-US" b="0" dirty="0">
                <a:latin typeface="宋体" panose="02010600030101010101" pitchFamily="2" charset="-122"/>
                <a:ea typeface="宋体" panose="02010600030101010101" pitchFamily="2" charset="-122"/>
              </a:rPr>
              <a:t>软件项目团队的组建</a:t>
            </a:r>
            <a:endParaRPr lang="en-US" altLang="zh-CN" b="0" dirty="0">
              <a:latin typeface="宋体" panose="02010600030101010101" pitchFamily="2" charset="-122"/>
              <a:ea typeface="宋体" panose="02010600030101010101" pitchFamily="2" charset="-122"/>
            </a:endParaRPr>
          </a:p>
          <a:p>
            <a:pPr eaLnBrk="1" hangingPunct="1">
              <a:lnSpc>
                <a:spcPct val="90000"/>
              </a:lnSpc>
              <a:defRPr/>
            </a:pPr>
            <a:r>
              <a:rPr lang="zh-CN" altLang="en-US" b="0" dirty="0">
                <a:ea typeface="宋体" charset="-122"/>
              </a:rPr>
              <a:t>团队合作</a:t>
            </a:r>
            <a:endParaRPr lang="en-US" altLang="zh-CN" b="0" dirty="0">
              <a:ea typeface="宋体" charset="-122"/>
            </a:endParaRPr>
          </a:p>
          <a:p>
            <a:pPr eaLnBrk="1" hangingPunct="1">
              <a:lnSpc>
                <a:spcPct val="90000"/>
              </a:lnSpc>
              <a:defRPr/>
            </a:pPr>
            <a:r>
              <a:rPr lang="zh-CN" altLang="en-US" b="0" dirty="0">
                <a:ea typeface="宋体" charset="-122"/>
              </a:rPr>
              <a:t>团队学习</a:t>
            </a:r>
            <a:endParaRPr lang="en-US" altLang="zh-CN" b="0" dirty="0">
              <a:ea typeface="宋体" charset="-122"/>
            </a:endParaRPr>
          </a:p>
          <a:p>
            <a:pPr eaLnBrk="1" hangingPunct="1">
              <a:lnSpc>
                <a:spcPct val="90000"/>
              </a:lnSpc>
              <a:defRPr/>
            </a:pPr>
            <a:r>
              <a:rPr lang="zh-CN" altLang="en-US" b="0" dirty="0">
                <a:ea typeface="宋体" charset="-122"/>
              </a:rPr>
              <a:t>软件项目团队成员绩效评估管理</a:t>
            </a:r>
            <a:endParaRPr lang="en-US" altLang="zh-CN" b="0" dirty="0">
              <a:ea typeface="宋体" charset="-122"/>
            </a:endParaRPr>
          </a:p>
        </p:txBody>
      </p:sp>
    </p:spTree>
    <p:extLst>
      <p:ext uri="{BB962C8B-B14F-4D97-AF65-F5344CB8AC3E}">
        <p14:creationId xmlns:p14="http://schemas.microsoft.com/office/powerpoint/2010/main" val="2247519876"/>
      </p:ext>
    </p:extLst>
  </p:cSld>
  <p:clrMapOvr>
    <a:masterClrMapping/>
  </p:clrMapOvr>
  <p:transition spd="slow" advTm="18822"/>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lnSpc>
                <a:spcPts val="3000"/>
              </a:lnSpc>
              <a:spcBef>
                <a:spcPct val="40000"/>
              </a:spcBef>
            </a:pPr>
            <a:r>
              <a:rPr lang="zh-CN" altLang="en-US" sz="3200">
                <a:solidFill>
                  <a:schemeClr val="tx1"/>
                </a:solidFill>
                <a:latin typeface="黑体" panose="02010609060101010101" pitchFamily="49" charset="-122"/>
                <a:ea typeface="黑体" panose="02010609060101010101" pitchFamily="49" charset="-122"/>
              </a:rPr>
              <a:t>软件项目团队的组建</a:t>
            </a:r>
            <a:endParaRPr lang="en-US" altLang="zh-CN" sz="3200">
              <a:solidFill>
                <a:schemeClr val="tx1"/>
              </a:solidFill>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marL="0" indent="0" eaLnBrk="1" hangingPunct="1">
              <a:lnSpc>
                <a:spcPct val="90000"/>
              </a:lnSpc>
              <a:buNone/>
              <a:defRPr/>
            </a:pP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软件项目团队的组建工作包括：团队成员的到位和项目组内部的组织结构、角色分配和任务分工。</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团队规划主要包括：</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buFont typeface="Wingdings" panose="05000000000000000000" pitchFamily="2" charset="2"/>
              <a:buChar char="ü"/>
              <a:defRPr/>
            </a:pPr>
            <a:r>
              <a:rPr lang="zh-CN" altLang="en-US" sz="2000" dirty="0">
                <a:latin typeface="宋体" panose="02010600030101010101" pitchFamily="2" charset="-122"/>
                <a:ea typeface="宋体" panose="02010600030101010101" pitchFamily="2" charset="-122"/>
              </a:rPr>
              <a:t>人数要求</a:t>
            </a:r>
            <a:endParaRPr lang="en-US" altLang="zh-CN" sz="2000" dirty="0">
              <a:latin typeface="宋体" panose="02010600030101010101" pitchFamily="2" charset="-122"/>
              <a:ea typeface="宋体" panose="02010600030101010101" pitchFamily="2" charset="-122"/>
            </a:endParaRPr>
          </a:p>
          <a:p>
            <a:pPr lvl="1" eaLnBrk="1" hangingPunct="1">
              <a:lnSpc>
                <a:spcPct val="150000"/>
              </a:lnSpc>
              <a:spcBef>
                <a:spcPts val="0"/>
              </a:spcBef>
              <a:buFont typeface="Wingdings" panose="05000000000000000000" pitchFamily="2" charset="2"/>
              <a:buChar char="ü"/>
              <a:defRPr/>
            </a:pPr>
            <a:r>
              <a:rPr lang="zh-CN" altLang="en-US" sz="2000" dirty="0">
                <a:latin typeface="宋体" panose="02010600030101010101" pitchFamily="2" charset="-122"/>
                <a:ea typeface="宋体" panose="02010600030101010101" pitchFamily="2" charset="-122"/>
              </a:rPr>
              <a:t>技术能力要求</a:t>
            </a:r>
            <a:endParaRPr lang="en-US" altLang="zh-CN" sz="2000" dirty="0">
              <a:latin typeface="宋体" panose="02010600030101010101" pitchFamily="2" charset="-122"/>
              <a:ea typeface="宋体" panose="02010600030101010101" pitchFamily="2" charset="-122"/>
            </a:endParaRPr>
          </a:p>
          <a:p>
            <a:pPr lvl="1" eaLnBrk="1" hangingPunct="1">
              <a:lnSpc>
                <a:spcPct val="150000"/>
              </a:lnSpc>
              <a:spcBef>
                <a:spcPts val="0"/>
              </a:spcBef>
              <a:buFont typeface="Wingdings" panose="05000000000000000000" pitchFamily="2" charset="2"/>
              <a:buChar char="ü"/>
              <a:defRPr/>
            </a:pPr>
            <a:r>
              <a:rPr lang="zh-CN" altLang="en-US" sz="2000" dirty="0">
                <a:latin typeface="宋体" panose="02010600030101010101" pitchFamily="2" charset="-122"/>
                <a:ea typeface="宋体" panose="02010600030101010101" pitchFamily="2" charset="-122"/>
              </a:rPr>
              <a:t>业务能力要求</a:t>
            </a:r>
            <a:endParaRPr lang="en-US" altLang="zh-CN" sz="2000" dirty="0">
              <a:latin typeface="宋体" panose="02010600030101010101" pitchFamily="2" charset="-122"/>
              <a:ea typeface="宋体" panose="02010600030101010101" pitchFamily="2" charset="-122"/>
            </a:endParaRPr>
          </a:p>
          <a:p>
            <a:pPr lvl="1" eaLnBrk="1" hangingPunct="1">
              <a:lnSpc>
                <a:spcPct val="150000"/>
              </a:lnSpc>
              <a:spcBef>
                <a:spcPts val="0"/>
              </a:spcBef>
              <a:buFont typeface="Wingdings" panose="05000000000000000000" pitchFamily="2" charset="2"/>
              <a:buChar char="ü"/>
              <a:defRPr/>
            </a:pPr>
            <a:r>
              <a:rPr lang="zh-CN" altLang="en-US" sz="2000" dirty="0">
                <a:latin typeface="宋体" panose="02010600030101010101" pitchFamily="2" charset="-122"/>
                <a:ea typeface="宋体" panose="02010600030101010101" pitchFamily="2" charset="-122"/>
              </a:rPr>
              <a:t>各类人员的比例</a:t>
            </a:r>
            <a:endParaRPr lang="en-US" altLang="zh-CN" sz="20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ea typeface="宋体" charset="-122"/>
            </a:endParaRPr>
          </a:p>
        </p:txBody>
      </p:sp>
    </p:spTree>
    <p:extLst>
      <p:ext uri="{BB962C8B-B14F-4D97-AF65-F5344CB8AC3E}">
        <p14:creationId xmlns:p14="http://schemas.microsoft.com/office/powerpoint/2010/main" val="2231023046"/>
      </p:ext>
    </p:extLst>
  </p:cSld>
  <p:clrMapOvr>
    <a:masterClrMapping/>
  </p:clrMapOvr>
  <p:transition spd="slow" advTm="3824"/>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sz="3200">
                <a:solidFill>
                  <a:schemeClr val="tx1"/>
                </a:solidFill>
                <a:latin typeface="黑体" panose="02010609060101010101" pitchFamily="49" charset="-122"/>
                <a:ea typeface="黑体" panose="02010609060101010101" pitchFamily="49" charset="-122"/>
              </a:rPr>
              <a:t>软件项目团队的组建</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b="0" smtClean="0">
                <a:latin typeface="宋体" panose="02010600030101010101" pitchFamily="2" charset="-122"/>
                <a:ea typeface="宋体" panose="02010600030101010101" pitchFamily="2" charset="-122"/>
              </a:rPr>
              <a:t>为了更好地发挥这些人员的作用，项目的管理人员应注意以下几个原则：</a:t>
            </a:r>
          </a:p>
          <a:p>
            <a:pPr lvl="1" eaLnBrk="1" hangingPunct="1">
              <a:lnSpc>
                <a:spcPct val="150000"/>
              </a:lnSpc>
              <a:spcBef>
                <a:spcPct val="0"/>
              </a:spcBef>
            </a:pPr>
            <a:r>
              <a:rPr lang="zh-CN" altLang="en-US" sz="2400">
                <a:latin typeface="Arial" panose="020B0604020202020204" pitchFamily="34" charset="0"/>
                <a:ea typeface="宋体" panose="02010600030101010101" pitchFamily="2" charset="-122"/>
              </a:rPr>
              <a:t>人尽其才</a:t>
            </a:r>
            <a:endParaRPr lang="en-US" altLang="zh-CN" sz="2400">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latin typeface="Arial" panose="020B0604020202020204" pitchFamily="34" charset="0"/>
                <a:ea typeface="宋体" panose="02010600030101010101" pitchFamily="2" charset="-122"/>
              </a:rPr>
              <a:t>公平原则</a:t>
            </a:r>
            <a:endParaRPr lang="en-US" altLang="zh-CN" sz="2400">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latin typeface="Arial" panose="020B0604020202020204" pitchFamily="34" charset="0"/>
                <a:ea typeface="宋体" panose="02010600030101010101" pitchFamily="2" charset="-122"/>
              </a:rPr>
              <a:t>透明原则</a:t>
            </a:r>
            <a:endParaRPr lang="en-US" altLang="zh-CN" sz="2400">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latin typeface="Arial" panose="020B0604020202020204" pitchFamily="34" charset="0"/>
                <a:ea typeface="宋体" panose="02010600030101010101" pitchFamily="2" charset="-122"/>
              </a:rPr>
              <a:t>给项目成员提供尽可能多的培训机会</a:t>
            </a:r>
            <a:endParaRPr lang="en-US" altLang="zh-CN" sz="2400">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latin typeface="Arial" panose="020B0604020202020204" pitchFamily="34" charset="0"/>
                <a:ea typeface="宋体" panose="02010600030101010101" pitchFamily="2" charset="-122"/>
              </a:rPr>
              <a:t>正确处理人力资源的风险问题</a:t>
            </a:r>
            <a:endParaRPr lang="en-US" altLang="zh-CN" sz="2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94368786"/>
      </p:ext>
    </p:extLst>
  </p:cSld>
  <p:clrMapOvr>
    <a:masterClrMapping/>
  </p:clrMapOvr>
  <p:transition spd="slow" advTm="5569"/>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sz="3200">
                <a:solidFill>
                  <a:schemeClr val="tx1"/>
                </a:solidFill>
                <a:latin typeface="黑体" panose="02010609060101010101" pitchFamily="49" charset="-122"/>
                <a:ea typeface="黑体" panose="02010609060101010101" pitchFamily="49" charset="-122"/>
              </a:rPr>
              <a:t>软件项目团队的组建</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063750" y="1557339"/>
            <a:ext cx="8097838" cy="4784725"/>
          </a:xfrm>
        </p:spPr>
        <p:txBody>
          <a:bodyPr/>
          <a:lstStyle/>
          <a:p>
            <a:pPr eaLnBrk="1" hangingPunct="1">
              <a:lnSpc>
                <a:spcPct val="90000"/>
              </a:lnSpc>
              <a:defRPr/>
            </a:pPr>
            <a:r>
              <a:rPr lang="zh-CN" altLang="en-US" b="0" dirty="0">
                <a:latin typeface="宋体" panose="02010600030101010101" pitchFamily="2" charset="-122"/>
                <a:ea typeface="宋体" panose="02010600030101010101" pitchFamily="2" charset="-122"/>
              </a:rPr>
              <a:t>控制人员风险</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保证开发组中全职人员的比例，且项目核心部分的工作应该尽量由全职人员来担任，以减少兼职人员对项目组人员不稳定性的影响；</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建立良好的文档管理机制；</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加强项目组内技术交流；</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对于项目经理，可以从一开始就指派一个副经理在项目中协同项目经理管理项目开发工作。</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为项目开发提供尽可能好的开发环境。</a:t>
            </a:r>
            <a:endParaRPr lang="en-US" altLang="zh-CN" sz="2400" dirty="0">
              <a:solidFill>
                <a:schemeClr val="accent1"/>
              </a:solidFill>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ea typeface="宋体" charset="-122"/>
            </a:endParaRPr>
          </a:p>
        </p:txBody>
      </p:sp>
    </p:spTree>
    <p:extLst>
      <p:ext uri="{BB962C8B-B14F-4D97-AF65-F5344CB8AC3E}">
        <p14:creationId xmlns:p14="http://schemas.microsoft.com/office/powerpoint/2010/main" val="2369625951"/>
      </p:ext>
    </p:extLst>
  </p:cSld>
  <p:clrMapOvr>
    <a:masterClrMapping/>
  </p:clrMapOvr>
  <p:transition spd="slow" advTm="17322"/>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软件团队建设</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ea typeface="宋体" charset="-122"/>
              </a:rPr>
              <a:t>团队合作</a:t>
            </a:r>
            <a:endParaRPr lang="en-US" altLang="zh-CN" sz="3200" b="0" dirty="0">
              <a:ea typeface="宋体" charset="-122"/>
            </a:endParaRPr>
          </a:p>
          <a:p>
            <a:pPr marL="0" indent="0" eaLnBrk="1" hangingPunct="1">
              <a:lnSpc>
                <a:spcPct val="90000"/>
              </a:lnSpc>
              <a:buNone/>
              <a:defRPr/>
            </a:pPr>
            <a:endParaRPr lang="en-US" altLang="zh-CN" sz="1500" b="0" dirty="0">
              <a:ea typeface="宋体" charset="-122"/>
            </a:endParaRPr>
          </a:p>
          <a:p>
            <a:pPr marL="0" indent="0" eaLnBrk="1" hangingPunct="1">
              <a:lnSpc>
                <a:spcPct val="90000"/>
              </a:lnSpc>
              <a:buNone/>
              <a:defRPr/>
            </a:pPr>
            <a:endParaRPr lang="zh-CN" altLang="en-US" sz="1500" b="0" dirty="0">
              <a:ea typeface="宋体" charset="-122"/>
            </a:endParaRPr>
          </a:p>
          <a:p>
            <a:pPr lvl="1" eaLnBrk="1" hangingPunct="1">
              <a:lnSpc>
                <a:spcPct val="150000"/>
              </a:lnSpc>
              <a:spcBef>
                <a:spcPts val="0"/>
              </a:spcBef>
              <a:defRPr/>
            </a:pPr>
            <a:r>
              <a:rPr lang="zh-CN" altLang="en-US" sz="2400" dirty="0">
                <a:ea typeface="宋体" charset="-122"/>
              </a:rPr>
              <a:t>团队意识   </a:t>
            </a:r>
            <a:r>
              <a:rPr lang="zh-CN" altLang="en-US" sz="2400" dirty="0">
                <a:latin typeface="宋体" panose="02010600030101010101" pitchFamily="2" charset="-122"/>
                <a:ea typeface="宋体" panose="02010600030101010101" pitchFamily="2" charset="-122"/>
              </a:rPr>
              <a:t>就是团队成员为了团队的整体利益和目标而相互合作、共同努力的意愿与作风。</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54707300"/>
      </p:ext>
    </p:extLst>
  </p:cSld>
  <p:clrMapOvr>
    <a:masterClrMapping/>
  </p:clrMapOvr>
  <p:transition spd="slow" advTm="5145"/>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ts val="3000"/>
              </a:lnSpc>
              <a:spcBef>
                <a:spcPct val="50000"/>
              </a:spcBef>
              <a:defRPr/>
            </a:pPr>
            <a:r>
              <a:rPr lang="zh-CN" altLang="en-US" sz="3200" b="0" dirty="0">
                <a:latin typeface="宋体" panose="02010600030101010101" pitchFamily="2" charset="-122"/>
                <a:ea typeface="宋体" panose="02010600030101010101" pitchFamily="2" charset="-122"/>
              </a:rPr>
              <a:t>软件项目团队成员绩效评估管理</a:t>
            </a:r>
            <a:endParaRPr lang="en-US" altLang="zh-CN" sz="3200" b="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绩效评估的根本目的是为了完善工作，为了员工更好地发展。</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按照目的划分，绩效评估的类型有：</a:t>
            </a:r>
            <a:endParaRPr lang="en-US" altLang="zh-CN" sz="2400" dirty="0">
              <a:latin typeface="宋体" panose="02010600030101010101" pitchFamily="2" charset="-122"/>
              <a:ea typeface="宋体" panose="02010600030101010101" pitchFamily="2" charset="-122"/>
            </a:endParaRPr>
          </a:p>
          <a:p>
            <a:pPr lvl="2" eaLnBrk="1" hangingPunct="1">
              <a:lnSpc>
                <a:spcPts val="2700"/>
              </a:lnSpc>
              <a:spcBef>
                <a:spcPct val="40000"/>
              </a:spcBef>
              <a:defRPr/>
            </a:pPr>
            <a:r>
              <a:rPr lang="zh-CN" altLang="en-US" dirty="0">
                <a:latin typeface="宋体" panose="02010600030101010101" pitchFamily="2" charset="-122"/>
                <a:ea typeface="宋体" panose="02010600030101010101" pitchFamily="2" charset="-122"/>
              </a:rPr>
              <a:t>奖金分配评估</a:t>
            </a:r>
            <a:endParaRPr lang="en-US" altLang="zh-CN" dirty="0">
              <a:latin typeface="宋体" panose="02010600030101010101" pitchFamily="2" charset="-122"/>
              <a:ea typeface="宋体" panose="02010600030101010101" pitchFamily="2" charset="-122"/>
            </a:endParaRPr>
          </a:p>
          <a:p>
            <a:pPr lvl="2" eaLnBrk="1" hangingPunct="1">
              <a:lnSpc>
                <a:spcPts val="2700"/>
              </a:lnSpc>
              <a:spcBef>
                <a:spcPct val="40000"/>
              </a:spcBef>
              <a:defRPr/>
            </a:pPr>
            <a:r>
              <a:rPr lang="zh-CN" altLang="en-US" dirty="0">
                <a:latin typeface="宋体" panose="02010600030101010101" pitchFamily="2" charset="-122"/>
                <a:ea typeface="宋体" panose="02010600030101010101" pitchFamily="2" charset="-122"/>
              </a:rPr>
              <a:t>提薪评估</a:t>
            </a:r>
            <a:endParaRPr lang="en-US" altLang="zh-CN" dirty="0">
              <a:latin typeface="宋体" panose="02010600030101010101" pitchFamily="2" charset="-122"/>
              <a:ea typeface="宋体" panose="02010600030101010101" pitchFamily="2" charset="-122"/>
            </a:endParaRPr>
          </a:p>
          <a:p>
            <a:pPr lvl="2" eaLnBrk="1" hangingPunct="1">
              <a:lnSpc>
                <a:spcPts val="2700"/>
              </a:lnSpc>
              <a:spcBef>
                <a:spcPct val="40000"/>
              </a:spcBef>
              <a:defRPr/>
            </a:pPr>
            <a:r>
              <a:rPr lang="zh-CN" altLang="en-US" dirty="0">
                <a:latin typeface="宋体" panose="02010600030101010101" pitchFamily="2" charset="-122"/>
                <a:ea typeface="宋体" panose="02010600030101010101" pitchFamily="2" charset="-122"/>
              </a:rPr>
              <a:t>业绩评估</a:t>
            </a:r>
            <a:endParaRPr lang="en-US" altLang="zh-CN" dirty="0">
              <a:latin typeface="宋体" panose="02010600030101010101" pitchFamily="2" charset="-122"/>
              <a:ea typeface="宋体" panose="02010600030101010101" pitchFamily="2" charset="-122"/>
            </a:endParaRPr>
          </a:p>
          <a:p>
            <a:pPr lvl="2" eaLnBrk="1" hangingPunct="1">
              <a:lnSpc>
                <a:spcPts val="2700"/>
              </a:lnSpc>
              <a:spcBef>
                <a:spcPct val="40000"/>
              </a:spcBef>
              <a:defRPr/>
            </a:pPr>
            <a:r>
              <a:rPr lang="zh-CN" altLang="en-US" dirty="0">
                <a:latin typeface="宋体" panose="02010600030101010101" pitchFamily="2" charset="-122"/>
                <a:ea typeface="宋体" panose="02010600030101010101" pitchFamily="2" charset="-122"/>
              </a:rPr>
              <a:t>人事评估</a:t>
            </a:r>
            <a:endParaRPr lang="en-US" altLang="zh-CN" dirty="0">
              <a:latin typeface="宋体" panose="02010600030101010101" pitchFamily="2" charset="-122"/>
              <a:ea typeface="宋体" panose="02010600030101010101" pitchFamily="2" charset="-122"/>
            </a:endParaRPr>
          </a:p>
          <a:p>
            <a:pPr lvl="2" eaLnBrk="1" hangingPunct="1">
              <a:lnSpc>
                <a:spcPts val="2700"/>
              </a:lnSpc>
              <a:spcBef>
                <a:spcPct val="40000"/>
              </a:spcBef>
              <a:defRPr/>
            </a:pPr>
            <a:r>
              <a:rPr lang="zh-CN" altLang="en-US" dirty="0">
                <a:latin typeface="宋体" panose="02010600030101010101" pitchFamily="2" charset="-122"/>
                <a:ea typeface="宋体" panose="02010600030101010101" pitchFamily="2" charset="-122"/>
              </a:rPr>
              <a:t>职务评估</a:t>
            </a:r>
            <a:endParaRPr lang="en-US" altLang="zh-CN" dirty="0">
              <a:latin typeface="宋体" panose="02010600030101010101" pitchFamily="2" charset="-122"/>
              <a:ea typeface="宋体" panose="02010600030101010101" pitchFamily="2" charset="-122"/>
            </a:endParaRPr>
          </a:p>
          <a:p>
            <a:pPr lvl="2" eaLnBrk="1" hangingPunct="1">
              <a:lnSpc>
                <a:spcPts val="2700"/>
              </a:lnSpc>
              <a:spcBef>
                <a:spcPct val="40000"/>
              </a:spcBef>
              <a:defRPr/>
            </a:pPr>
            <a:r>
              <a:rPr lang="zh-CN" altLang="en-US" dirty="0">
                <a:latin typeface="宋体" panose="02010600030101010101" pitchFamily="2" charset="-122"/>
                <a:ea typeface="宋体" panose="02010600030101010101" pitchFamily="2" charset="-122"/>
              </a:rPr>
              <a:t>晋升评估</a:t>
            </a:r>
            <a:endParaRPr lang="en-US" altLang="zh-CN"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ea typeface="宋体" charset="-122"/>
            </a:endParaRPr>
          </a:p>
        </p:txBody>
      </p:sp>
    </p:spTree>
    <p:extLst>
      <p:ext uri="{BB962C8B-B14F-4D97-AF65-F5344CB8AC3E}">
        <p14:creationId xmlns:p14="http://schemas.microsoft.com/office/powerpoint/2010/main" val="2103920635"/>
      </p:ext>
    </p:extLst>
  </p:cSld>
  <p:clrMapOvr>
    <a:masterClrMapping/>
  </p:clrMapOvr>
  <p:transition spd="slow" advTm="1488"/>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pPr eaLnBrk="1" hangingPunct="1"/>
            <a:r>
              <a:rPr lang="zh-CN" altLang="en-US" smtClean="0">
                <a:ea typeface="宋体" panose="02010600030101010101" pitchFamily="2" charset="-122"/>
              </a:rPr>
              <a:t>团队建设</a:t>
            </a:r>
          </a:p>
        </p:txBody>
      </p:sp>
      <p:sp>
        <p:nvSpPr>
          <p:cNvPr id="3" name="内容占位符 2"/>
          <p:cNvSpPr>
            <a:spLocks noGrp="1"/>
          </p:cNvSpPr>
          <p:nvPr>
            <p:ph idx="1"/>
          </p:nvPr>
        </p:nvSpPr>
        <p:spPr/>
        <p:txBody>
          <a:bodyPr/>
          <a:lstStyle/>
          <a:p>
            <a:pPr marL="0" indent="0" eaLnBrk="1" hangingPunct="1">
              <a:buNone/>
              <a:defRPr/>
            </a:pPr>
            <a:r>
              <a:rPr lang="zh-CN" altLang="en-US" sz="2400" dirty="0">
                <a:latin typeface="宋体" panose="02010600030101010101" pitchFamily="2" charset="-122"/>
                <a:ea typeface="宋体" panose="02010600030101010101" pitchFamily="2" charset="-122"/>
              </a:rPr>
              <a:t>提高团队工作效率的管理方法：</a:t>
            </a:r>
            <a:endParaRPr lang="en-US" altLang="zh-CN" sz="2400" dirty="0">
              <a:latin typeface="宋体" panose="02010600030101010101" pitchFamily="2" charset="-122"/>
              <a:ea typeface="宋体" panose="02010600030101010101" pitchFamily="2" charset="-122"/>
            </a:endParaRPr>
          </a:p>
          <a:p>
            <a:pPr eaLnBrk="1" hangingPunct="1">
              <a:defRPr/>
            </a:pPr>
            <a:r>
              <a:rPr lang="zh-CN" altLang="zh-CN" sz="2400" b="0" dirty="0">
                <a:latin typeface="宋体" panose="02010600030101010101" pitchFamily="2" charset="-122"/>
                <a:ea typeface="宋体" panose="02010600030101010101" pitchFamily="2" charset="-122"/>
              </a:rPr>
              <a:t>给出明确、有挑战性的目标</a:t>
            </a:r>
            <a:endParaRPr lang="en-US" altLang="zh-CN" sz="2400" b="0" dirty="0">
              <a:latin typeface="宋体" panose="02010600030101010101" pitchFamily="2" charset="-122"/>
              <a:ea typeface="宋体" panose="02010600030101010101" pitchFamily="2" charset="-122"/>
            </a:endParaRPr>
          </a:p>
          <a:p>
            <a:pPr eaLnBrk="1" hangingPunct="1">
              <a:defRPr/>
            </a:pPr>
            <a:r>
              <a:rPr lang="zh-CN" altLang="zh-CN" sz="2400" b="0" dirty="0">
                <a:latin typeface="宋体" panose="02010600030101010101" pitchFamily="2" charset="-122"/>
                <a:ea typeface="宋体" panose="02010600030101010101" pitchFamily="2" charset="-122"/>
              </a:rPr>
              <a:t>保持和增强团队的凝聚力</a:t>
            </a:r>
            <a:endParaRPr lang="en-US" altLang="zh-CN" sz="2400" b="0" dirty="0">
              <a:latin typeface="宋体" panose="02010600030101010101" pitchFamily="2" charset="-122"/>
              <a:ea typeface="宋体" panose="02010600030101010101" pitchFamily="2" charset="-122"/>
            </a:endParaRPr>
          </a:p>
          <a:p>
            <a:pPr eaLnBrk="1" hangingPunct="1">
              <a:defRPr/>
            </a:pPr>
            <a:r>
              <a:rPr lang="zh-CN" altLang="zh-CN" sz="2400" b="0" dirty="0">
                <a:latin typeface="宋体" panose="02010600030101010101" pitchFamily="2" charset="-122"/>
                <a:ea typeface="宋体" panose="02010600030101010101" pitchFamily="2" charset="-122"/>
              </a:rPr>
              <a:t>创建融洽的沟通交流的环境，促进团队成员之间的了解</a:t>
            </a:r>
            <a:r>
              <a:rPr lang="en-US" altLang="zh-CN" sz="2400" b="0" dirty="0">
                <a:latin typeface="宋体" panose="02010600030101010101" pitchFamily="2" charset="-122"/>
                <a:ea typeface="宋体" panose="02010600030101010101" pitchFamily="2" charset="-122"/>
              </a:rPr>
              <a:t>,</a:t>
            </a:r>
            <a:r>
              <a:rPr lang="zh-CN" altLang="zh-CN" sz="2400" b="0" dirty="0">
                <a:latin typeface="宋体" panose="02010600030101010101" pitchFamily="2" charset="-122"/>
                <a:ea typeface="宋体" panose="02010600030101010101" pitchFamily="2" charset="-122"/>
              </a:rPr>
              <a:t>信任</a:t>
            </a:r>
            <a:r>
              <a:rPr lang="en-US" altLang="zh-CN" sz="2400" b="0" dirty="0">
                <a:latin typeface="宋体" panose="02010600030101010101" pitchFamily="2" charset="-122"/>
                <a:ea typeface="宋体" panose="02010600030101010101" pitchFamily="2" charset="-122"/>
              </a:rPr>
              <a:t>,</a:t>
            </a:r>
            <a:r>
              <a:rPr lang="zh-CN" altLang="zh-CN" sz="2400" b="0" dirty="0">
                <a:latin typeface="宋体" panose="02010600030101010101" pitchFamily="2" charset="-122"/>
                <a:ea typeface="宋体" panose="02010600030101010101" pitchFamily="2" charset="-122"/>
              </a:rPr>
              <a:t>依赖</a:t>
            </a:r>
            <a:endParaRPr lang="en-US" altLang="zh-CN" sz="2400" b="0" dirty="0">
              <a:latin typeface="宋体" panose="02010600030101010101" pitchFamily="2" charset="-122"/>
              <a:ea typeface="宋体" panose="02010600030101010101" pitchFamily="2" charset="-122"/>
            </a:endParaRPr>
          </a:p>
          <a:p>
            <a:pPr eaLnBrk="1" hangingPunct="1">
              <a:defRPr/>
            </a:pPr>
            <a:r>
              <a:rPr lang="zh-CN" altLang="zh-CN" sz="2400" b="0" dirty="0">
                <a:latin typeface="宋体" panose="02010600030101010101" pitchFamily="2" charset="-122"/>
                <a:ea typeface="宋体" panose="02010600030101010101" pitchFamily="2" charset="-122"/>
              </a:rPr>
              <a:t>建立共同的工作规范和制度</a:t>
            </a:r>
            <a:endParaRPr lang="en-US" altLang="zh-CN" sz="2400" b="0" dirty="0">
              <a:latin typeface="宋体" panose="02010600030101010101" pitchFamily="2" charset="-122"/>
              <a:ea typeface="宋体" panose="02010600030101010101" pitchFamily="2" charset="-122"/>
            </a:endParaRPr>
          </a:p>
          <a:p>
            <a:pPr eaLnBrk="1" hangingPunct="1">
              <a:defRPr/>
            </a:pPr>
            <a:r>
              <a:rPr lang="zh-CN" altLang="zh-CN" sz="2400" b="0" dirty="0">
                <a:latin typeface="宋体" panose="02010600030101010101" pitchFamily="2" charset="-122"/>
                <a:ea typeface="宋体" panose="02010600030101010101" pitchFamily="2" charset="-122"/>
              </a:rPr>
              <a:t>采用合理的开发过程和方法</a:t>
            </a:r>
            <a:endParaRPr lang="en-US" altLang="zh-CN" sz="2400" b="0" dirty="0">
              <a:latin typeface="宋体" panose="02010600030101010101" pitchFamily="2" charset="-122"/>
              <a:ea typeface="宋体" panose="02010600030101010101" pitchFamily="2" charset="-122"/>
            </a:endParaRPr>
          </a:p>
          <a:p>
            <a:pPr eaLnBrk="1" hangingPunct="1">
              <a:defRPr/>
            </a:pPr>
            <a:r>
              <a:rPr lang="zh-CN" altLang="zh-CN" sz="2400" b="0" dirty="0">
                <a:latin typeface="宋体" panose="02010600030101010101" pitchFamily="2" charset="-122"/>
                <a:ea typeface="宋体" panose="02010600030101010101" pitchFamily="2" charset="-122"/>
              </a:rPr>
              <a:t>提高项目团队的士气</a:t>
            </a:r>
            <a:r>
              <a:rPr lang="en-US" altLang="zh-CN" sz="2400" b="0" dirty="0">
                <a:latin typeface="宋体" panose="02010600030101010101" pitchFamily="2" charset="-122"/>
                <a:ea typeface="宋体" panose="02010600030101010101" pitchFamily="2" charset="-122"/>
              </a:rPr>
              <a:t>,</a:t>
            </a:r>
            <a:r>
              <a:rPr lang="zh-CN" altLang="zh-CN" sz="2400" b="0" dirty="0">
                <a:latin typeface="宋体" panose="02010600030101010101" pitchFamily="2" charset="-122"/>
                <a:ea typeface="宋体" panose="02010600030101010101" pitchFamily="2" charset="-122"/>
              </a:rPr>
              <a:t>增加团队战斗力</a:t>
            </a:r>
            <a:endParaRPr lang="en-US" altLang="zh-CN" sz="2400" b="0" dirty="0">
              <a:latin typeface="宋体" panose="02010600030101010101" pitchFamily="2" charset="-122"/>
              <a:ea typeface="宋体" panose="02010600030101010101" pitchFamily="2" charset="-122"/>
            </a:endParaRPr>
          </a:p>
          <a:p>
            <a:pPr eaLnBrk="1" hangingPunct="1">
              <a:defRPr/>
            </a:pPr>
            <a:r>
              <a:rPr lang="zh-CN" altLang="zh-CN" sz="2400" b="0" dirty="0">
                <a:latin typeface="宋体" panose="02010600030101010101" pitchFamily="2" charset="-122"/>
                <a:ea typeface="宋体" panose="02010600030101010101" pitchFamily="2" charset="-122"/>
              </a:rPr>
              <a:t>培养团队以团队目标为自己的奋斗目标的理念</a:t>
            </a:r>
            <a:endParaRPr lang="en-US" altLang="zh-CN" sz="2400" b="0" dirty="0">
              <a:latin typeface="宋体" panose="02010600030101010101" pitchFamily="2" charset="-122"/>
              <a:ea typeface="宋体" panose="02010600030101010101" pitchFamily="2" charset="-122"/>
            </a:endParaRPr>
          </a:p>
          <a:p>
            <a:pPr eaLnBrk="1" hangingPunct="1">
              <a:defRPr/>
            </a:pPr>
            <a:r>
              <a:rPr lang="zh-CN" altLang="zh-CN" sz="2400" b="0" dirty="0">
                <a:latin typeface="宋体" panose="02010600030101010101" pitchFamily="2" charset="-122"/>
                <a:ea typeface="宋体" panose="02010600030101010101" pitchFamily="2" charset="-122"/>
              </a:rPr>
              <a:t>培养内部的团结合作和与其他组织的合作精神</a:t>
            </a:r>
            <a:endParaRPr lang="en-US" altLang="zh-CN" sz="2400" b="0" dirty="0">
              <a:latin typeface="宋体" panose="02010600030101010101" pitchFamily="2" charset="-122"/>
              <a:ea typeface="宋体" panose="02010600030101010101" pitchFamily="2" charset="-122"/>
            </a:endParaRPr>
          </a:p>
          <a:p>
            <a:pPr eaLnBrk="1" hangingPunct="1">
              <a:defRPr/>
            </a:pPr>
            <a:r>
              <a:rPr lang="zh-CN" altLang="zh-CN" sz="2400" b="0" dirty="0">
                <a:latin typeface="宋体" panose="02010600030101010101" pitchFamily="2" charset="-122"/>
                <a:ea typeface="宋体" panose="02010600030101010101" pitchFamily="2" charset="-122"/>
              </a:rPr>
              <a:t>注意团队个人能力的培养和个人的发展</a:t>
            </a:r>
            <a:endParaRPr lang="zh-CN" altLang="en-US" sz="2400" b="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037172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zh-CN" altLang="en-US" sz="3200">
                <a:ea typeface="宋体" panose="02010600030101010101" pitchFamily="2" charset="-122"/>
              </a:rPr>
              <a:t>四</a:t>
            </a:r>
            <a:r>
              <a:rPr lang="en-US" altLang="zh-CN" sz="3200">
                <a:ea typeface="宋体" panose="02010600030101010101" pitchFamily="2" charset="-122"/>
              </a:rPr>
              <a:t>.</a:t>
            </a:r>
            <a:r>
              <a:rPr lang="zh-CN" altLang="en-US" sz="3200">
                <a:ea typeface="宋体" panose="02010600030101010101" pitchFamily="2" charset="-122"/>
              </a:rPr>
              <a:t>团队沟通</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ea typeface="宋体" charset="-122"/>
              </a:rPr>
              <a:t>沟通</a:t>
            </a:r>
            <a:endParaRPr lang="en-US" altLang="zh-CN" sz="3200" b="0" dirty="0">
              <a:ea typeface="宋体" charset="-122"/>
            </a:endParaRPr>
          </a:p>
          <a:p>
            <a:pPr eaLnBrk="1" hangingPunct="1">
              <a:lnSpc>
                <a:spcPct val="90000"/>
              </a:lnSpc>
              <a:defRPr/>
            </a:pPr>
            <a:endParaRPr lang="en-US" altLang="zh-CN" sz="2400" dirty="0">
              <a:ea typeface="宋体" charset="-122"/>
            </a:endParaRPr>
          </a:p>
          <a:p>
            <a:pPr lvl="1" eaLnBrk="1" hangingPunct="1">
              <a:lnSpc>
                <a:spcPct val="150000"/>
              </a:lnSpc>
              <a:spcBef>
                <a:spcPts val="0"/>
              </a:spcBef>
              <a:defRPr/>
            </a:pPr>
            <a:r>
              <a:rPr lang="zh-CN" altLang="en-US" sz="2000" dirty="0">
                <a:ea typeface="宋体" charset="-122"/>
              </a:rPr>
              <a:t>为了设定的目标，把信息，思想和情感在个人或群体间传递，并达成共同协议的过程</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lvl="1" eaLnBrk="1" hangingPunct="1">
              <a:lnSpc>
                <a:spcPct val="150000"/>
              </a:lnSpc>
              <a:spcBef>
                <a:spcPts val="0"/>
              </a:spcBef>
              <a:defRPr/>
            </a:pPr>
            <a:endParaRPr lang="en-US" altLang="zh-CN" sz="20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r>
              <a:rPr lang="zh-CN" altLang="en-US" dirty="0">
                <a:latin typeface="宋体" panose="02010600030101010101" pitchFamily="2" charset="-122"/>
                <a:ea typeface="宋体" panose="02010600030101010101" pitchFamily="2" charset="-122"/>
              </a:rPr>
              <a:t>项目沟通管理</a:t>
            </a:r>
            <a:endParaRPr lang="en-US" altLang="zh-CN"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000" dirty="0">
                <a:latin typeface="宋体" panose="02010600030101010101" pitchFamily="2" charset="-122"/>
                <a:ea typeface="宋体" panose="02010600030101010101" pitchFamily="2" charset="-122"/>
              </a:rPr>
              <a:t>要保证项目信息能够及时，适当地生成，收集，分发，存储以及最终进行处理的过程。</a:t>
            </a:r>
            <a:endParaRPr lang="en-US" altLang="zh-CN" sz="20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ea typeface="宋体" charset="-122"/>
            </a:endParaRPr>
          </a:p>
        </p:txBody>
      </p:sp>
      <p:pic>
        <p:nvPicPr>
          <p:cNvPr id="1034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4326" y="609601"/>
            <a:ext cx="2733675"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7598725"/>
      </p:ext>
    </p:extLst>
  </p:cSld>
  <p:clrMapOvr>
    <a:masterClrMapping/>
  </p:clrMapOvr>
  <p:transition spd="slow" advTm="1512"/>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zh-CN" altLang="en-US" sz="3200">
                <a:ea typeface="宋体" panose="02010600030101010101" pitchFamily="2" charset="-122"/>
              </a:rPr>
              <a:t>四</a:t>
            </a:r>
            <a:r>
              <a:rPr lang="en-US" altLang="zh-CN" sz="3200">
                <a:ea typeface="宋体" panose="02010600030101010101" pitchFamily="2" charset="-122"/>
              </a:rPr>
              <a:t>.</a:t>
            </a:r>
            <a:r>
              <a:rPr lang="zh-CN" altLang="en-US" sz="3200">
                <a:ea typeface="宋体" panose="02010600030101010101" pitchFamily="2" charset="-122"/>
              </a:rPr>
              <a:t>团队沟通</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ea typeface="宋体" charset="-122"/>
              </a:rPr>
              <a:t>沟通的基本原则</a:t>
            </a:r>
            <a:endParaRPr lang="en-US" altLang="zh-CN" sz="3200" b="0" dirty="0">
              <a:ea typeface="宋体" charset="-122"/>
            </a:endParaRPr>
          </a:p>
          <a:p>
            <a:pPr lvl="1" eaLnBrk="1" hangingPunct="1">
              <a:lnSpc>
                <a:spcPct val="90000"/>
              </a:lnSpc>
              <a:buFont typeface="Wingdings" panose="05000000000000000000" pitchFamily="2" charset="2"/>
              <a:buChar char="n"/>
              <a:defRPr/>
            </a:pPr>
            <a:r>
              <a:rPr lang="zh-CN" altLang="en-US" dirty="0">
                <a:latin typeface="宋体" charset="-122"/>
                <a:ea typeface="宋体" charset="-122"/>
              </a:rPr>
              <a:t>及时性</a:t>
            </a:r>
            <a:endParaRPr lang="en-US" altLang="zh-CN" dirty="0">
              <a:latin typeface="宋体" charset="-122"/>
              <a:ea typeface="宋体" charset="-122"/>
            </a:endParaRPr>
          </a:p>
          <a:p>
            <a:pPr lvl="1" eaLnBrk="1" hangingPunct="1">
              <a:lnSpc>
                <a:spcPct val="90000"/>
              </a:lnSpc>
              <a:buFont typeface="Wingdings" panose="05000000000000000000" pitchFamily="2" charset="2"/>
              <a:buChar char="n"/>
              <a:defRPr/>
            </a:pPr>
            <a:r>
              <a:rPr lang="zh-CN" altLang="en-US" dirty="0">
                <a:latin typeface="宋体" charset="-122"/>
                <a:ea typeface="宋体" charset="-122"/>
              </a:rPr>
              <a:t>准确性</a:t>
            </a:r>
            <a:endParaRPr lang="en-US" altLang="zh-CN" dirty="0">
              <a:latin typeface="宋体" charset="-122"/>
              <a:ea typeface="宋体" charset="-122"/>
            </a:endParaRPr>
          </a:p>
          <a:p>
            <a:pPr lvl="1" eaLnBrk="1" hangingPunct="1">
              <a:lnSpc>
                <a:spcPct val="90000"/>
              </a:lnSpc>
              <a:buFont typeface="Wingdings" panose="05000000000000000000" pitchFamily="2" charset="2"/>
              <a:buChar char="n"/>
              <a:defRPr/>
            </a:pPr>
            <a:r>
              <a:rPr lang="zh-CN" altLang="en-US" dirty="0">
                <a:latin typeface="宋体" charset="-122"/>
                <a:ea typeface="宋体" charset="-122"/>
              </a:rPr>
              <a:t>完整性</a:t>
            </a:r>
            <a:endParaRPr lang="en-US" altLang="zh-CN" dirty="0">
              <a:latin typeface="宋体" charset="-122"/>
              <a:ea typeface="宋体" charset="-122"/>
            </a:endParaRPr>
          </a:p>
          <a:p>
            <a:pPr lvl="1" eaLnBrk="1" hangingPunct="1">
              <a:lnSpc>
                <a:spcPct val="90000"/>
              </a:lnSpc>
              <a:buFont typeface="Wingdings" panose="05000000000000000000" pitchFamily="2" charset="2"/>
              <a:buChar char="n"/>
              <a:defRPr/>
            </a:pPr>
            <a:r>
              <a:rPr lang="zh-CN" altLang="en-US" dirty="0">
                <a:latin typeface="宋体" charset="-122"/>
                <a:ea typeface="宋体" charset="-122"/>
              </a:rPr>
              <a:t>可理解性</a:t>
            </a:r>
            <a:r>
              <a:rPr lang="en-US" altLang="zh-CN" dirty="0">
                <a:latin typeface="宋体" charset="-122"/>
                <a:ea typeface="宋体" charset="-122"/>
              </a:rPr>
              <a:t>  </a:t>
            </a:r>
            <a:endParaRPr lang="en-US" altLang="zh-CN" dirty="0">
              <a:latin typeface="宋体" panose="02010600030101010101" pitchFamily="2" charset="-122"/>
              <a:ea typeface="宋体" panose="02010600030101010101" pitchFamily="2" charset="-122"/>
            </a:endParaRPr>
          </a:p>
          <a:p>
            <a:pPr lvl="2" eaLnBrk="1" hangingPunct="1">
              <a:lnSpc>
                <a:spcPct val="150000"/>
              </a:lnSpc>
              <a:spcBef>
                <a:spcPts val="0"/>
              </a:spcBef>
              <a:defRPr/>
            </a:pPr>
            <a:endParaRPr lang="en-US" altLang="zh-CN" sz="2000" dirty="0">
              <a:latin typeface="宋体" panose="02010600030101010101" pitchFamily="2" charset="-122"/>
              <a:ea typeface="宋体" panose="02010600030101010101" pitchFamily="2" charset="-122"/>
            </a:endParaRPr>
          </a:p>
          <a:p>
            <a:pPr marL="857250" lvl="2" indent="0" eaLnBrk="1" hangingPunct="1">
              <a:lnSpc>
                <a:spcPct val="150000"/>
              </a:lnSpc>
              <a:spcBef>
                <a:spcPts val="0"/>
              </a:spcBef>
              <a:buNone/>
              <a:defRPr/>
            </a:pPr>
            <a:endParaRPr lang="en-US" altLang="zh-CN" sz="2000" dirty="0">
              <a:ea typeface="宋体" charset="-122"/>
            </a:endParaRPr>
          </a:p>
        </p:txBody>
      </p:sp>
    </p:spTree>
    <p:extLst>
      <p:ext uri="{BB962C8B-B14F-4D97-AF65-F5344CB8AC3E}">
        <p14:creationId xmlns:p14="http://schemas.microsoft.com/office/powerpoint/2010/main" val="1123820976"/>
      </p:ext>
    </p:extLst>
  </p:cSld>
  <p:clrMapOvr>
    <a:masterClrMapping/>
  </p:clrMapOvr>
  <p:transition spd="slow" advTm="1154"/>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团队沟通</a:t>
            </a:r>
            <a:endParaRPr lang="en-US" altLang="zh-CN" sz="3200">
              <a:latin typeface="黑体" panose="02010609060101010101" pitchFamily="49" charset="-122"/>
              <a:ea typeface="黑体" panose="02010609060101010101" pitchFamily="49" charset="-122"/>
            </a:endParaRPr>
          </a:p>
        </p:txBody>
      </p:sp>
      <p:sp>
        <p:nvSpPr>
          <p:cNvPr id="107523"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沟通在项目管理中的重要性</a:t>
            </a:r>
            <a:endParaRPr lang="en-US" altLang="zh-CN" sz="3200" b="0">
              <a:latin typeface="宋体" panose="02010600030101010101" pitchFamily="2" charset="-122"/>
              <a:ea typeface="宋体" panose="02010600030101010101" pitchFamily="2" charset="-122"/>
            </a:endParaRPr>
          </a:p>
          <a:p>
            <a:pPr eaLnBrk="1" hangingPunct="1">
              <a:lnSpc>
                <a:spcPct val="90000"/>
              </a:lnSpc>
            </a:pP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有助于改进决策过程</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促进项目更协调有效运行</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有利于领导者激励下属，建立良好的人际关系和团队氛围，提高员工士气。</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39433453"/>
      </p:ext>
    </p:extLst>
  </p:cSld>
  <p:clrMapOvr>
    <a:masterClrMapping/>
  </p:clrMapOvr>
  <p:transition spd="slow" advTm="55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团队模式：</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对团队成员有效的分工、合作来提高工作效率。</a:t>
            </a:r>
            <a:endParaRPr lang="en-US" altLang="zh-CN" sz="26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主治医师模式、明星模式、社区模式、业余剧团模式等多个模式。</a:t>
            </a:r>
          </a:p>
          <a:p>
            <a:r>
              <a:rPr lang="zh-CN" altLang="en-US" sz="2800" dirty="0">
                <a:solidFill>
                  <a:schemeClr val="tx1"/>
                </a:solidFill>
                <a:latin typeface="微软雅黑" pitchFamily="34" charset="-122"/>
                <a:ea typeface="微软雅黑" pitchFamily="34" charset="-122"/>
              </a:rPr>
              <a:t>软件流程</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开发软件时的一些提高开发质量的方法。为了提高软件开发、运营和维护的效率，以及提高用户满意度、软件的可靠性和可维护性。</a:t>
            </a:r>
            <a:endParaRPr lang="en-US" altLang="zh-CN" sz="26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写了再改模式、瀑布模式等</a:t>
            </a:r>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14084684"/>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团队沟通</a:t>
            </a:r>
            <a:endParaRPr lang="en-US" altLang="zh-CN" sz="3200">
              <a:latin typeface="黑体" panose="02010609060101010101" pitchFamily="49" charset="-122"/>
              <a:ea typeface="黑体" panose="02010609060101010101" pitchFamily="49" charset="-122"/>
            </a:endParaRPr>
          </a:p>
        </p:txBody>
      </p:sp>
      <p:sp>
        <p:nvSpPr>
          <p:cNvPr id="109571"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有效的非正式口头沟通</a:t>
            </a: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非正式谈话能更好地发展信任关系，更能彼此了解，更能了解项目信息。</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短时的面对面会议通常更有效。</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人更愿意从非正式的形式和双向的会谈交流，不愿通过看成堆的文件和报告。</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研究表明，不足</a:t>
            </a:r>
            <a:r>
              <a:rPr lang="en-US" altLang="zh-CN" sz="2400">
                <a:latin typeface="宋体" panose="02010600030101010101" pitchFamily="2" charset="-122"/>
                <a:ea typeface="宋体" panose="02010600030101010101" pitchFamily="2" charset="-122"/>
              </a:rPr>
              <a:t>10%</a:t>
            </a:r>
            <a:r>
              <a:rPr lang="zh-CN" altLang="en-US" sz="2400">
                <a:latin typeface="宋体" panose="02010600030101010101" pitchFamily="2" charset="-122"/>
                <a:ea typeface="宋体" panose="02010600030101010101" pitchFamily="2" charset="-122"/>
              </a:rPr>
              <a:t>的沟通通过文字，一个人的音调和身体语言较多地表达他们的真实感受</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02210861"/>
      </p:ext>
    </p:extLst>
  </p:cSld>
  <p:clrMapOvr>
    <a:masterClrMapping/>
  </p:clrMapOvr>
  <p:transition spd="slow" advTm="464"/>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团队沟通</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latin typeface="宋体" panose="02010600030101010101" pitchFamily="2" charset="-122"/>
                <a:ea typeface="宋体" panose="02010600030101010101" pitchFamily="2" charset="-122"/>
              </a:rPr>
              <a:t>沟通形式</a:t>
            </a: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书面沟通，口头沟通，体语沟通</a:t>
            </a: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
        <p:nvSpPr>
          <p:cNvPr id="111620" name="矩形: 圆角 1"/>
          <p:cNvSpPr>
            <a:spLocks noChangeArrowheads="1"/>
          </p:cNvSpPr>
          <p:nvPr/>
        </p:nvSpPr>
        <p:spPr bwMode="auto">
          <a:xfrm>
            <a:off x="5195888" y="2852739"/>
            <a:ext cx="1079500" cy="504825"/>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zh-CN" altLang="en-US" sz="2400">
                <a:solidFill>
                  <a:srgbClr val="FFFFFF"/>
                </a:solidFill>
                <a:latin typeface="Arial" panose="020B0604020202020204" pitchFamily="34" charset="0"/>
                <a:ea typeface="宋体" panose="02010600030101010101" pitchFamily="2" charset="-122"/>
              </a:rPr>
              <a:t>沟通</a:t>
            </a:r>
          </a:p>
        </p:txBody>
      </p:sp>
      <p:sp>
        <p:nvSpPr>
          <p:cNvPr id="111621" name="矩形: 圆角 2"/>
          <p:cNvSpPr>
            <a:spLocks noChangeArrowheads="1"/>
          </p:cNvSpPr>
          <p:nvPr/>
        </p:nvSpPr>
        <p:spPr bwMode="auto">
          <a:xfrm>
            <a:off x="3792538" y="4149725"/>
            <a:ext cx="863600" cy="503238"/>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r>
              <a:rPr lang="zh-CN" altLang="en-US" sz="2400" b="0">
                <a:solidFill>
                  <a:srgbClr val="FFFFFF"/>
                </a:solidFill>
                <a:latin typeface="Arial" panose="020B0604020202020204" pitchFamily="34" charset="0"/>
                <a:ea typeface="宋体" panose="02010600030101010101" pitchFamily="2" charset="-122"/>
              </a:rPr>
              <a:t>语言</a:t>
            </a:r>
          </a:p>
        </p:txBody>
      </p:sp>
      <p:sp>
        <p:nvSpPr>
          <p:cNvPr id="111622" name="矩形: 圆角 3"/>
          <p:cNvSpPr>
            <a:spLocks noChangeArrowheads="1"/>
          </p:cNvSpPr>
          <p:nvPr/>
        </p:nvSpPr>
        <p:spPr bwMode="auto">
          <a:xfrm>
            <a:off x="5835650" y="4133851"/>
            <a:ext cx="1525588" cy="504825"/>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zh-CN" altLang="en-US" sz="2400">
                <a:solidFill>
                  <a:srgbClr val="FFFFFF"/>
                </a:solidFill>
                <a:latin typeface="Arial" panose="020B0604020202020204" pitchFamily="34" charset="0"/>
                <a:ea typeface="宋体" panose="02010600030101010101" pitchFamily="2" charset="-122"/>
              </a:rPr>
              <a:t>非语言</a:t>
            </a:r>
          </a:p>
        </p:txBody>
      </p:sp>
      <p:sp>
        <p:nvSpPr>
          <p:cNvPr id="111623" name="矩形: 圆角 4"/>
          <p:cNvSpPr>
            <a:spLocks noChangeArrowheads="1"/>
          </p:cNvSpPr>
          <p:nvPr/>
        </p:nvSpPr>
        <p:spPr bwMode="auto">
          <a:xfrm>
            <a:off x="2711451" y="5700714"/>
            <a:ext cx="936625" cy="439737"/>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zh-CN" altLang="en-US" sz="2400">
                <a:solidFill>
                  <a:srgbClr val="FFFFFF"/>
                </a:solidFill>
                <a:latin typeface="Arial" panose="020B0604020202020204" pitchFamily="34" charset="0"/>
                <a:ea typeface="宋体" panose="02010600030101010101" pitchFamily="2" charset="-122"/>
              </a:rPr>
              <a:t>口头</a:t>
            </a:r>
          </a:p>
        </p:txBody>
      </p:sp>
      <p:sp>
        <p:nvSpPr>
          <p:cNvPr id="111624" name="矩形: 圆角 5"/>
          <p:cNvSpPr>
            <a:spLocks noChangeArrowheads="1"/>
          </p:cNvSpPr>
          <p:nvPr/>
        </p:nvSpPr>
        <p:spPr bwMode="auto">
          <a:xfrm>
            <a:off x="4224339" y="5697538"/>
            <a:ext cx="935037" cy="438150"/>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r>
              <a:rPr lang="zh-CN" altLang="en-US" sz="2400">
                <a:solidFill>
                  <a:srgbClr val="FFFFFF"/>
                </a:solidFill>
                <a:latin typeface="Arial" panose="020B0604020202020204" pitchFamily="34" charset="0"/>
                <a:ea typeface="宋体" panose="02010600030101010101" pitchFamily="2" charset="-122"/>
              </a:rPr>
              <a:t>书面</a:t>
            </a:r>
          </a:p>
        </p:txBody>
      </p:sp>
      <p:sp>
        <p:nvSpPr>
          <p:cNvPr id="111625" name="矩形: 圆角 6"/>
          <p:cNvSpPr>
            <a:spLocks noChangeArrowheads="1"/>
          </p:cNvSpPr>
          <p:nvPr/>
        </p:nvSpPr>
        <p:spPr bwMode="auto">
          <a:xfrm>
            <a:off x="5937250" y="5697538"/>
            <a:ext cx="958850" cy="779462"/>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r>
              <a:rPr lang="zh-CN" altLang="en-US" sz="2400">
                <a:solidFill>
                  <a:srgbClr val="FFFFFF"/>
                </a:solidFill>
                <a:latin typeface="Arial" panose="020B0604020202020204" pitchFamily="34" charset="0"/>
                <a:ea typeface="宋体" panose="02010600030101010101" pitchFamily="2" charset="-122"/>
              </a:rPr>
              <a:t>声音语气</a:t>
            </a:r>
          </a:p>
        </p:txBody>
      </p:sp>
      <p:sp>
        <p:nvSpPr>
          <p:cNvPr id="111626" name="矩形: 圆角 7"/>
          <p:cNvSpPr>
            <a:spLocks noChangeArrowheads="1"/>
          </p:cNvSpPr>
          <p:nvPr/>
        </p:nvSpPr>
        <p:spPr bwMode="auto">
          <a:xfrm>
            <a:off x="7131051" y="5705475"/>
            <a:ext cx="936625" cy="782638"/>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r>
              <a:rPr lang="zh-CN" altLang="en-US" sz="2400">
                <a:solidFill>
                  <a:srgbClr val="FFFFFF"/>
                </a:solidFill>
                <a:latin typeface="Arial" panose="020B0604020202020204" pitchFamily="34" charset="0"/>
                <a:ea typeface="宋体" panose="02010600030101010101" pitchFamily="2" charset="-122"/>
              </a:rPr>
              <a:t>肢体语言</a:t>
            </a:r>
          </a:p>
        </p:txBody>
      </p:sp>
      <p:sp>
        <p:nvSpPr>
          <p:cNvPr id="111627" name="矩形: 圆角 8"/>
          <p:cNvSpPr>
            <a:spLocks noChangeArrowheads="1"/>
          </p:cNvSpPr>
          <p:nvPr/>
        </p:nvSpPr>
        <p:spPr bwMode="auto">
          <a:xfrm>
            <a:off x="8374064" y="5697539"/>
            <a:ext cx="935037" cy="776287"/>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r>
              <a:rPr lang="zh-CN" altLang="en-US" sz="2400">
                <a:solidFill>
                  <a:srgbClr val="FFFFFF"/>
                </a:solidFill>
                <a:latin typeface="Arial" panose="020B0604020202020204" pitchFamily="34" charset="0"/>
                <a:ea typeface="宋体" panose="02010600030101010101" pitchFamily="2" charset="-122"/>
              </a:rPr>
              <a:t>身体动作</a:t>
            </a:r>
          </a:p>
        </p:txBody>
      </p:sp>
      <p:cxnSp>
        <p:nvCxnSpPr>
          <p:cNvPr id="111628" name="直接连接符 10"/>
          <p:cNvCxnSpPr>
            <a:cxnSpLocks noChangeShapeType="1"/>
          </p:cNvCxnSpPr>
          <p:nvPr/>
        </p:nvCxnSpPr>
        <p:spPr bwMode="auto">
          <a:xfrm flipH="1">
            <a:off x="4079876" y="3357563"/>
            <a:ext cx="1655763" cy="79216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29" name="直接连接符 12"/>
          <p:cNvCxnSpPr>
            <a:cxnSpLocks/>
            <a:stCxn id="111620" idx="2"/>
          </p:cNvCxnSpPr>
          <p:nvPr/>
        </p:nvCxnSpPr>
        <p:spPr bwMode="auto">
          <a:xfrm>
            <a:off x="5735638" y="3357563"/>
            <a:ext cx="539750" cy="77311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30" name="直接连接符 14"/>
          <p:cNvCxnSpPr>
            <a:cxnSpLocks/>
            <a:stCxn id="111621" idx="2"/>
            <a:endCxn id="111623" idx="0"/>
          </p:cNvCxnSpPr>
          <p:nvPr/>
        </p:nvCxnSpPr>
        <p:spPr bwMode="auto">
          <a:xfrm flipH="1">
            <a:off x="3179764" y="4652963"/>
            <a:ext cx="1044575" cy="10477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31" name="直接连接符 17"/>
          <p:cNvCxnSpPr>
            <a:cxnSpLocks/>
            <a:stCxn id="111621" idx="2"/>
          </p:cNvCxnSpPr>
          <p:nvPr/>
        </p:nvCxnSpPr>
        <p:spPr bwMode="auto">
          <a:xfrm>
            <a:off x="4224339" y="4652963"/>
            <a:ext cx="98425" cy="10477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32" name="直接连接符 19"/>
          <p:cNvCxnSpPr>
            <a:cxnSpLocks/>
            <a:stCxn id="111622" idx="2"/>
            <a:endCxn id="111625" idx="0"/>
          </p:cNvCxnSpPr>
          <p:nvPr/>
        </p:nvCxnSpPr>
        <p:spPr bwMode="auto">
          <a:xfrm flipH="1">
            <a:off x="6416676" y="4638676"/>
            <a:ext cx="180975" cy="105886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33" name="直接连接符 21"/>
          <p:cNvCxnSpPr>
            <a:cxnSpLocks/>
            <a:stCxn id="111622" idx="2"/>
            <a:endCxn id="111626" idx="0"/>
          </p:cNvCxnSpPr>
          <p:nvPr/>
        </p:nvCxnSpPr>
        <p:spPr bwMode="auto">
          <a:xfrm>
            <a:off x="6597651" y="4638675"/>
            <a:ext cx="1001713" cy="1066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634" name="直接连接符 24"/>
          <p:cNvCxnSpPr>
            <a:cxnSpLocks/>
            <a:stCxn id="111622" idx="2"/>
            <a:endCxn id="111627" idx="0"/>
          </p:cNvCxnSpPr>
          <p:nvPr/>
        </p:nvCxnSpPr>
        <p:spPr bwMode="auto">
          <a:xfrm>
            <a:off x="6597650" y="4638676"/>
            <a:ext cx="2243138" cy="105886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6083941"/>
      </p:ext>
    </p:extLst>
  </p:cSld>
  <p:clrMapOvr>
    <a:masterClrMapping/>
  </p:clrMapOvr>
  <p:transition spd="slow" advTm="233"/>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团队沟通</a:t>
            </a:r>
            <a:endParaRPr lang="en-US" altLang="zh-CN" sz="3200">
              <a:latin typeface="黑体" panose="02010609060101010101" pitchFamily="49" charset="-122"/>
              <a:ea typeface="黑体" panose="02010609060101010101" pitchFamily="49" charset="-122"/>
            </a:endParaRPr>
          </a:p>
        </p:txBody>
      </p:sp>
      <p:sp>
        <p:nvSpPr>
          <p:cNvPr id="113667"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沟通方法和工具</a:t>
            </a:r>
            <a:endParaRPr lang="en-US" altLang="zh-CN" sz="3200" b="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个人间讨论</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文档（需求说明、设计文档、代码、测试文档等）</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报告（错误追踪报告、项目状态报告）</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电子邮件</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小组会议</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 项目公告栏、论坛</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项目演示</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81751598"/>
      </p:ext>
    </p:extLst>
  </p:cSld>
  <p:clrMapOvr>
    <a:masterClrMapping/>
  </p:clrMapOvr>
  <p:transition spd="slow" advTm="430"/>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团队沟通</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latin typeface="宋体" panose="02010600030101010101" pitchFamily="2" charset="-122"/>
                <a:ea typeface="宋体" panose="02010600030101010101" pitchFamily="2" charset="-122"/>
              </a:rPr>
              <a:t>组织的沟通障碍</a:t>
            </a: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组织过于庞大，中间层次太多</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各部门之间职责不清，或多头领导，或没有管理人员</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上下层之间的信息“过滤”</a:t>
            </a: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r>
              <a:rPr lang="zh-CN" altLang="en-US" sz="3200" dirty="0">
                <a:latin typeface="宋体" panose="02010600030101010101" pitchFamily="2" charset="-122"/>
                <a:ea typeface="宋体" panose="02010600030101010101" pitchFamily="2" charset="-122"/>
              </a:rPr>
              <a:t>个人的沟通障碍</a:t>
            </a:r>
            <a:endParaRPr lang="en-US" altLang="zh-CN" sz="32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知识、经验水平的差距所导致的障碍</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理解上的、个人选择偏差所造成的障碍</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个性因素所引起的障碍</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14623162"/>
      </p:ext>
    </p:extLst>
  </p:cSld>
  <p:clrMapOvr>
    <a:masterClrMapping/>
  </p:clrMapOvr>
  <p:transition spd="slow" advTm="40"/>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团队沟通</a:t>
            </a:r>
            <a:endParaRPr lang="en-US" altLang="zh-CN" sz="3200">
              <a:latin typeface="黑体" panose="02010609060101010101" pitchFamily="49" charset="-122"/>
              <a:ea typeface="黑体" panose="02010609060101010101" pitchFamily="49" charset="-122"/>
            </a:endParaRPr>
          </a:p>
        </p:txBody>
      </p:sp>
      <p:sp>
        <p:nvSpPr>
          <p:cNvPr id="117763"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项目经理经理的沟通方向</a:t>
            </a: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上行沟通，下行沟通，平行沟通</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项目经理用于沟通与合作的时间可达</a:t>
            </a:r>
            <a:r>
              <a:rPr lang="en-US" altLang="zh-CN" sz="2400">
                <a:latin typeface="宋体" panose="02010600030101010101" pitchFamily="2" charset="-122"/>
                <a:ea typeface="宋体" panose="02010600030101010101" pitchFamily="2" charset="-122"/>
              </a:rPr>
              <a:t>90%</a:t>
            </a:r>
            <a:r>
              <a:rPr lang="zh-CN" altLang="en-US" sz="24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p:txBody>
      </p:sp>
      <p:pic>
        <p:nvPicPr>
          <p:cNvPr id="11776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7714" y="2633664"/>
            <a:ext cx="4999037"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931910"/>
      </p:ext>
    </p:extLst>
  </p:cSld>
  <p:clrMapOvr>
    <a:masterClrMapping/>
  </p:clrMapOvr>
  <p:transition spd="slow" advTm="33"/>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案例分析</a:t>
            </a:r>
            <a:endParaRPr lang="en-US" altLang="zh-CN" sz="3200">
              <a:latin typeface="黑体" panose="02010609060101010101" pitchFamily="49" charset="-122"/>
              <a:ea typeface="黑体" panose="02010609060101010101" pitchFamily="49" charset="-122"/>
            </a:endParaRPr>
          </a:p>
        </p:txBody>
      </p:sp>
      <p:sp>
        <p:nvSpPr>
          <p:cNvPr id="119811"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微软团队模型</a:t>
            </a: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项目组都是小型的、多元化的团队</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项目组拥有严格的产品发布期限</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项目组成员分工协作、各司其职，相互依赖、相辅相成</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项目组成员在统一的项目指导思想指引下，对各自的工作目标负责</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每一个成员都参与项目的设计和讨论，并从过去的项目实践中吸取经验。</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30451744"/>
      </p:ext>
    </p:extLst>
  </p:cSld>
  <p:clrMapOvr>
    <a:masterClrMapping/>
  </p:clrMapOvr>
  <p:transition spd="slow" advTm="54"/>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案例分析</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latin typeface="宋体" panose="02010600030101010101" pitchFamily="2" charset="-122"/>
                <a:ea typeface="宋体" panose="02010600030101010101" pitchFamily="2" charset="-122"/>
              </a:rPr>
              <a:t>项目组中的职能划分</a:t>
            </a:r>
            <a:endParaRPr lang="en-US" altLang="zh-CN" sz="3200" b="0" dirty="0">
              <a:latin typeface="宋体" panose="02010600030101010101" pitchFamily="2" charset="-122"/>
              <a:ea typeface="宋体" panose="02010600030101010101" pitchFamily="2" charset="-122"/>
            </a:endParaRPr>
          </a:p>
          <a:p>
            <a:pPr eaLnBrk="1" hangingPunct="1">
              <a:lnSpc>
                <a:spcPct val="90000"/>
              </a:lnSpc>
              <a:defRPr/>
            </a:pPr>
            <a:endParaRPr lang="en-US" altLang="zh-CN" sz="3200" b="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产品管理角色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程序管理角色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开发角色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测试角色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用户体验角色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发布管理角色</a:t>
            </a:r>
            <a:endParaRPr lang="zh-CN" altLang="en-US" sz="2400" dirty="0">
              <a:solidFill>
                <a:srgbClr val="B9490B"/>
              </a:solidFill>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76257020"/>
      </p:ext>
    </p:extLst>
  </p:cSld>
  <p:clrMapOvr>
    <a:masterClrMapping/>
  </p:clrMapOvr>
  <p:transition spd="slow" advTm="312"/>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pPr eaLnBrk="1" hangingPunct="1"/>
            <a:r>
              <a:rPr lang="zh-CN" altLang="en-US" smtClean="0">
                <a:ea typeface="宋体" panose="02010600030101010101" pitchFamily="2" charset="-122"/>
              </a:rPr>
              <a:t>案例分析</a:t>
            </a:r>
          </a:p>
        </p:txBody>
      </p:sp>
      <p:sp>
        <p:nvSpPr>
          <p:cNvPr id="123907" name="内容占位符 2"/>
          <p:cNvSpPr>
            <a:spLocks noGrp="1"/>
          </p:cNvSpPr>
          <p:nvPr>
            <p:ph idx="1"/>
          </p:nvPr>
        </p:nvSpPr>
        <p:spPr/>
        <p:txBody>
          <a:bodyPr/>
          <a:lstStyle/>
          <a:p>
            <a:pPr eaLnBrk="1" hangingPunct="1"/>
            <a:r>
              <a:rPr lang="zh-CN" altLang="en-US" b="0" smtClean="0">
                <a:latin typeface="黑体" panose="02010609060101010101" pitchFamily="49" charset="-122"/>
                <a:ea typeface="黑体" panose="02010609060101010101" pitchFamily="49" charset="-122"/>
              </a:rPr>
              <a:t>微软</a:t>
            </a:r>
            <a:r>
              <a:rPr lang="en-US" altLang="zh-CN" b="0" smtClean="0">
                <a:latin typeface="黑体" panose="02010609060101010101" pitchFamily="49" charset="-122"/>
                <a:ea typeface="黑体" panose="02010609060101010101" pitchFamily="49" charset="-122"/>
              </a:rPr>
              <a:t>MSF</a:t>
            </a:r>
            <a:r>
              <a:rPr lang="zh-CN" altLang="en-US" b="0" smtClean="0">
                <a:latin typeface="黑体" panose="02010609060101010101" pitchFamily="49" charset="-122"/>
                <a:ea typeface="黑体" panose="02010609060101010101" pitchFamily="49" charset="-122"/>
              </a:rPr>
              <a:t>团队组建模型</a:t>
            </a:r>
          </a:p>
          <a:p>
            <a:pPr eaLnBrk="1" hangingPunct="1"/>
            <a:endParaRPr lang="zh-CN" altLang="en-US" smtClean="0">
              <a:ea typeface="宋体" panose="02010600030101010101" pitchFamily="2" charset="-122"/>
            </a:endParaRPr>
          </a:p>
        </p:txBody>
      </p:sp>
      <p:graphicFrame>
        <p:nvGraphicFramePr>
          <p:cNvPr id="123908" name="Object 1"/>
          <p:cNvGraphicFramePr>
            <a:graphicFrameLocks noChangeAspect="1"/>
          </p:cNvGraphicFramePr>
          <p:nvPr/>
        </p:nvGraphicFramePr>
        <p:xfrm>
          <a:off x="3792538" y="2276475"/>
          <a:ext cx="4572000" cy="4224338"/>
        </p:xfrm>
        <a:graphic>
          <a:graphicData uri="http://schemas.openxmlformats.org/presentationml/2006/ole">
            <mc:AlternateContent xmlns:mc="http://schemas.openxmlformats.org/markup-compatibility/2006">
              <mc:Choice xmlns:v="urn:schemas-microsoft-com:vml" Requires="v">
                <p:oleObj spid="_x0000_s4102" name="Visio" r:id="rId3" imgW="6910776" imgH="6874566" progId="Visio.Drawing.11">
                  <p:embed/>
                </p:oleObj>
              </mc:Choice>
              <mc:Fallback>
                <p:oleObj name="Visio" r:id="rId3" imgW="6910776" imgH="687456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2276475"/>
                        <a:ext cx="4572000"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32050128"/>
      </p:ext>
    </p:extLst>
  </p:cSld>
  <p:clrMapOvr>
    <a:masterClrMapping/>
  </p:clrMapOvr>
  <p:transition spd="slow" advTm="67"/>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pPr eaLnBrk="1" hangingPunct="1"/>
            <a:r>
              <a:rPr lang="zh-CN" altLang="en-US" smtClean="0">
                <a:ea typeface="宋体" panose="02010600030101010101" pitchFamily="2" charset="-122"/>
              </a:rPr>
              <a:t>案例分析</a:t>
            </a:r>
          </a:p>
        </p:txBody>
      </p:sp>
      <p:sp>
        <p:nvSpPr>
          <p:cNvPr id="124931" name="内容占位符 2"/>
          <p:cNvSpPr>
            <a:spLocks noGrp="1"/>
          </p:cNvSpPr>
          <p:nvPr>
            <p:ph idx="1"/>
          </p:nvPr>
        </p:nvSpPr>
        <p:spPr/>
        <p:txBody>
          <a:bodyPr/>
          <a:lstStyle/>
          <a:p>
            <a:pPr eaLnBrk="1" hangingPunct="1"/>
            <a:r>
              <a:rPr lang="zh-CN" altLang="en-US" b="0" smtClean="0">
                <a:latin typeface="宋体" panose="02010600030101010101" pitchFamily="2" charset="-122"/>
                <a:ea typeface="宋体" panose="02010600030101010101" pitchFamily="2" charset="-122"/>
              </a:rPr>
              <a:t>微软团队模型的结构图</a:t>
            </a:r>
          </a:p>
        </p:txBody>
      </p:sp>
      <p:graphicFrame>
        <p:nvGraphicFramePr>
          <p:cNvPr id="124932" name="Object 1"/>
          <p:cNvGraphicFramePr>
            <a:graphicFrameLocks noChangeAspect="1"/>
          </p:cNvGraphicFramePr>
          <p:nvPr/>
        </p:nvGraphicFramePr>
        <p:xfrm>
          <a:off x="2819400" y="2335213"/>
          <a:ext cx="6781800" cy="4227512"/>
        </p:xfrm>
        <a:graphic>
          <a:graphicData uri="http://schemas.openxmlformats.org/presentationml/2006/ole">
            <mc:AlternateContent xmlns:mc="http://schemas.openxmlformats.org/markup-compatibility/2006">
              <mc:Choice xmlns:v="urn:schemas-microsoft-com:vml" Requires="v">
                <p:oleObj spid="_x0000_s5126" name="Visio" r:id="rId3" imgW="12885501" imgH="8028725" progId="Visio.Drawing.11">
                  <p:embed/>
                </p:oleObj>
              </mc:Choice>
              <mc:Fallback>
                <p:oleObj name="Visio" r:id="rId3" imgW="12885501" imgH="802872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335213"/>
                        <a:ext cx="6781800" cy="4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76247856"/>
      </p:ext>
    </p:extLst>
  </p:cSld>
  <p:clrMapOvr>
    <a:masterClrMapping/>
  </p:clrMapOvr>
  <p:transition spd="slow" advTm="309"/>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WordArt 5"/>
          <p:cNvSpPr>
            <a:spLocks noChangeArrowheads="1" noChangeShapeType="1" noTextEdit="1"/>
          </p:cNvSpPr>
          <p:nvPr/>
        </p:nvSpPr>
        <p:spPr bwMode="grayWhite">
          <a:xfrm>
            <a:off x="3810000" y="3276600"/>
            <a:ext cx="4876800" cy="533400"/>
          </a:xfrm>
          <a:prstGeom prst="rect">
            <a:avLst/>
          </a:prstGeom>
        </p:spPr>
        <p:txBody>
          <a:bodyPr wrap="none" fromWordArt="1">
            <a:prstTxWarp prst="textDeflate">
              <a:avLst>
                <a:gd name="adj" fmla="val 0"/>
              </a:avLst>
            </a:prstTxWarp>
          </a:bodyPr>
          <a:lstStyle/>
          <a:p>
            <a:pPr algn="ctr" eaLnBrk="0" fontAlgn="base" hangingPunct="0">
              <a:spcBef>
                <a:spcPct val="0"/>
              </a:spcBef>
              <a:spcAft>
                <a:spcPct val="0"/>
              </a:spcAft>
            </a:pPr>
            <a:r>
              <a:rPr lang="en-US" altLang="zh-CN" sz="3600" b="1" kern="10">
                <a:ln w="19050">
                  <a:solidFill>
                    <a:srgbClr val="FFFFFF"/>
                  </a:solidFill>
                  <a:round/>
                  <a:headEnd/>
                  <a:tailEnd/>
                </a:ln>
                <a:gradFill rotWithShape="1">
                  <a:gsLst>
                    <a:gs pos="0">
                      <a:srgbClr val="1A48A4"/>
                    </a:gs>
                    <a:gs pos="100000">
                      <a:srgbClr val="488FD6"/>
                    </a:gs>
                  </a:gsLst>
                  <a:lin ang="0" scaled="1"/>
                </a:gradFill>
                <a:effectLst>
                  <a:outerShdw dist="53882" dir="2700000" algn="ctr" rotWithShape="0">
                    <a:srgbClr val="30311D">
                      <a:alpha val="50000"/>
                    </a:srgbClr>
                  </a:outerShdw>
                </a:effectLst>
                <a:latin typeface="Arial" panose="020B0604020202020204" pitchFamily="34" charset="0"/>
                <a:cs typeface="Arial" panose="020B0604020202020204" pitchFamily="34" charset="0"/>
              </a:rPr>
              <a:t>Thank You !</a:t>
            </a:r>
            <a:endParaRPr lang="zh-CN" altLang="en-US" sz="3600" b="1" kern="10">
              <a:ln w="19050">
                <a:solidFill>
                  <a:srgbClr val="FFFFFF"/>
                </a:solidFill>
                <a:round/>
                <a:headEnd/>
                <a:tailEnd/>
              </a:ln>
              <a:gradFill rotWithShape="1">
                <a:gsLst>
                  <a:gs pos="0">
                    <a:srgbClr val="1A48A4"/>
                  </a:gs>
                  <a:gs pos="100000">
                    <a:srgbClr val="488FD6"/>
                  </a:gs>
                </a:gsLst>
                <a:lin ang="0" scaled="1"/>
              </a:gradFill>
              <a:effectLst>
                <a:outerShdw dist="53882" dir="2700000" algn="ctr" rotWithShape="0">
                  <a:srgbClr val="30311D">
                    <a:alpha val="5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2721755"/>
      </p:ext>
    </p:extLst>
  </p:cSld>
  <p:clrMapOvr>
    <a:masterClrMapping/>
  </p:clrMapOvr>
  <p:transition spd="slow" advTm="6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6021"/>
                                        </p:tgtEl>
                                        <p:attrNameLst>
                                          <p:attrName>style.visibility</p:attrName>
                                        </p:attrNameLst>
                                      </p:cBhvr>
                                      <p:to>
                                        <p:strVal val="visible"/>
                                      </p:to>
                                    </p:set>
                                    <p:anim calcmode="lin" valueType="num">
                                      <p:cBhvr>
                                        <p:cTn id="7" dur="500" fill="hold"/>
                                        <p:tgtEl>
                                          <p:spTgt spid="86021"/>
                                        </p:tgtEl>
                                        <p:attrNameLst>
                                          <p:attrName>ppt_w</p:attrName>
                                        </p:attrNameLst>
                                      </p:cBhvr>
                                      <p:tavLst>
                                        <p:tav tm="0">
                                          <p:val>
                                            <p:fltVal val="0"/>
                                          </p:val>
                                        </p:tav>
                                        <p:tav tm="100000">
                                          <p:val>
                                            <p:strVal val="#ppt_w"/>
                                          </p:val>
                                        </p:tav>
                                      </p:tavLst>
                                    </p:anim>
                                    <p:anim calcmode="lin" valueType="num">
                                      <p:cBhvr>
                                        <p:cTn id="8" dur="500" fill="hold"/>
                                        <p:tgtEl>
                                          <p:spTgt spid="86021"/>
                                        </p:tgtEl>
                                        <p:attrNameLst>
                                          <p:attrName>ppt_h</p:attrName>
                                        </p:attrNameLst>
                                      </p:cBhvr>
                                      <p:tavLst>
                                        <p:tav tm="0">
                                          <p:val>
                                            <p:fltVal val="0"/>
                                          </p:val>
                                        </p:tav>
                                        <p:tav tm="100000">
                                          <p:val>
                                            <p:strVal val="#ppt_h"/>
                                          </p:val>
                                        </p:tav>
                                      </p:tavLst>
                                    </p:anim>
                                    <p:animEffect transition="in" filter="fade">
                                      <p:cBhvr>
                                        <p:cTn id="9"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6</a:t>
            </a:r>
            <a:r>
              <a:rPr lang="zh-CN" altLang="en-US" sz="3200" b="1" dirty="0">
                <a:solidFill>
                  <a:srgbClr val="0070C0"/>
                </a:solidFill>
                <a:latin typeface="黑体" pitchFamily="49" charset="-122"/>
                <a:ea typeface="黑体" pitchFamily="49" charset="-122"/>
              </a:rPr>
              <a:t>章 敏捷流程</a:t>
            </a:r>
          </a:p>
        </p:txBody>
      </p:sp>
      <p:sp>
        <p:nvSpPr>
          <p:cNvPr id="3" name="内容占位符 2"/>
          <p:cNvSpPr>
            <a:spLocks noGrp="1"/>
          </p:cNvSpPr>
          <p:nvPr>
            <p:ph idx="1"/>
          </p:nvPr>
        </p:nvSpPr>
        <p:spPr>
          <a:xfrm>
            <a:off x="560294" y="1158909"/>
            <a:ext cx="5649675" cy="5470071"/>
          </a:xfrm>
        </p:spPr>
        <p:txBody>
          <a:bodyPr>
            <a:normAutofit/>
          </a:bodyPr>
          <a:lstStyle/>
          <a:p>
            <a:r>
              <a:rPr lang="zh-CN" altLang="en-US" sz="2800" dirty="0">
                <a:solidFill>
                  <a:schemeClr val="tx1"/>
                </a:solidFill>
                <a:latin typeface="微软雅黑" pitchFamily="34" charset="-122"/>
                <a:ea typeface="微软雅黑" pitchFamily="34" charset="-122"/>
              </a:rPr>
              <a:t>目的：</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以用户的需求进化为核心，采用迭代、循序渐进的方法进行软件开发。</a:t>
            </a:r>
            <a:endParaRPr lang="en-US" altLang="zh-CN" sz="24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1B0D2815-95A8-48BA-8EB5-DF355F10662F}"/>
              </a:ext>
            </a:extLst>
          </p:cNvPr>
          <p:cNvPicPr>
            <a:picLocks noChangeAspect="1"/>
          </p:cNvPicPr>
          <p:nvPr/>
        </p:nvPicPr>
        <p:blipFill>
          <a:blip r:embed="rId3"/>
          <a:stretch>
            <a:fillRect/>
          </a:stretch>
        </p:blipFill>
        <p:spPr>
          <a:xfrm>
            <a:off x="6313237" y="1587739"/>
            <a:ext cx="4736015" cy="4612410"/>
          </a:xfrm>
          <a:prstGeom prst="rect">
            <a:avLst/>
          </a:prstGeom>
        </p:spPr>
      </p:pic>
    </p:spTree>
    <p:extLst>
      <p:ext uri="{BB962C8B-B14F-4D97-AF65-F5344CB8AC3E}">
        <p14:creationId xmlns:p14="http://schemas.microsoft.com/office/powerpoint/2010/main" val="22184191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我们最优先要做的是通过尽早的、持续的交付有价值的软件来使客户满意</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C936EDF5-6441-4043-B630-AD62007F5BBD}"/>
              </a:ext>
            </a:extLst>
          </p:cNvPr>
          <p:cNvPicPr>
            <a:picLocks noChangeAspect="1"/>
          </p:cNvPicPr>
          <p:nvPr/>
        </p:nvPicPr>
        <p:blipFill>
          <a:blip r:embed="rId3"/>
          <a:stretch>
            <a:fillRect/>
          </a:stretch>
        </p:blipFill>
        <p:spPr>
          <a:xfrm>
            <a:off x="7025412" y="2269375"/>
            <a:ext cx="3959042" cy="3773978"/>
          </a:xfrm>
          <a:prstGeom prst="rect">
            <a:avLst/>
          </a:prstGeom>
        </p:spPr>
      </p:pic>
      <p:pic>
        <p:nvPicPr>
          <p:cNvPr id="5" name="图片 4">
            <a:extLst>
              <a:ext uri="{FF2B5EF4-FFF2-40B4-BE49-F238E27FC236}">
                <a16:creationId xmlns:a16="http://schemas.microsoft.com/office/drawing/2014/main" xmlns="" id="{A02A273D-DF35-4D73-99FF-85D956648F50}"/>
              </a:ext>
            </a:extLst>
          </p:cNvPr>
          <p:cNvPicPr>
            <a:picLocks noChangeAspect="1"/>
          </p:cNvPicPr>
          <p:nvPr/>
        </p:nvPicPr>
        <p:blipFill>
          <a:blip r:embed="rId4"/>
          <a:stretch>
            <a:fillRect/>
          </a:stretch>
        </p:blipFill>
        <p:spPr>
          <a:xfrm>
            <a:off x="1207546" y="2763982"/>
            <a:ext cx="4142954" cy="2644097"/>
          </a:xfrm>
          <a:prstGeom prst="rect">
            <a:avLst/>
          </a:prstGeom>
        </p:spPr>
      </p:pic>
      <p:sp>
        <p:nvSpPr>
          <p:cNvPr id="6" name="文本框 5">
            <a:extLst>
              <a:ext uri="{FF2B5EF4-FFF2-40B4-BE49-F238E27FC236}">
                <a16:creationId xmlns:a16="http://schemas.microsoft.com/office/drawing/2014/main" xmlns="" id="{88E9E775-84C6-4E07-8D8E-A918DC347402}"/>
              </a:ext>
            </a:extLst>
          </p:cNvPr>
          <p:cNvSpPr txBox="1"/>
          <p:nvPr/>
        </p:nvSpPr>
        <p:spPr>
          <a:xfrm>
            <a:off x="1116106" y="5800077"/>
            <a:ext cx="423949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迭代，按照优先级安排，为客户先提供最有价值的功能。</a:t>
            </a:r>
          </a:p>
        </p:txBody>
      </p:sp>
    </p:spTree>
    <p:extLst>
      <p:ext uri="{BB962C8B-B14F-4D97-AF65-F5344CB8AC3E}">
        <p14:creationId xmlns:p14="http://schemas.microsoft.com/office/powerpoint/2010/main" val="18125059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xmlns="" id="{88E9E775-84C6-4E07-8D8E-A918DC347402}"/>
              </a:ext>
            </a:extLst>
          </p:cNvPr>
          <p:cNvSpPr txBox="1"/>
          <p:nvPr/>
        </p:nvSpPr>
        <p:spPr>
          <a:xfrm>
            <a:off x="246888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grpSp>
        <p:nvGrpSpPr>
          <p:cNvPr id="10" name="组合 9">
            <a:extLst>
              <a:ext uri="{FF2B5EF4-FFF2-40B4-BE49-F238E27FC236}">
                <a16:creationId xmlns:a16="http://schemas.microsoft.com/office/drawing/2014/main" xmlns="" id="{0F5D840E-F2E6-47A5-8241-C21E1AC8D7D4}"/>
              </a:ext>
            </a:extLst>
          </p:cNvPr>
          <p:cNvGrpSpPr/>
          <p:nvPr/>
        </p:nvGrpSpPr>
        <p:grpSpPr>
          <a:xfrm>
            <a:off x="966477" y="1158909"/>
            <a:ext cx="3939184" cy="2675813"/>
            <a:chOff x="1024666" y="2754943"/>
            <a:chExt cx="3939184" cy="2675813"/>
          </a:xfrm>
        </p:grpSpPr>
        <p:pic>
          <p:nvPicPr>
            <p:cNvPr id="7" name="图片 6">
              <a:extLst>
                <a:ext uri="{FF2B5EF4-FFF2-40B4-BE49-F238E27FC236}">
                  <a16:creationId xmlns:a16="http://schemas.microsoft.com/office/drawing/2014/main" xmlns="" id="{AAE611F2-2C1D-4D9F-A115-8A8BC4D74916}"/>
                </a:ext>
              </a:extLst>
            </p:cNvPr>
            <p:cNvPicPr>
              <a:picLocks noChangeAspect="1"/>
            </p:cNvPicPr>
            <p:nvPr/>
          </p:nvPicPr>
          <p:blipFill>
            <a:blip r:embed="rId3"/>
            <a:stretch>
              <a:fillRect/>
            </a:stretch>
          </p:blipFill>
          <p:spPr>
            <a:xfrm>
              <a:off x="1024666" y="2754943"/>
              <a:ext cx="1502403" cy="2675813"/>
            </a:xfrm>
            <a:prstGeom prst="rect">
              <a:avLst/>
            </a:prstGeom>
          </p:spPr>
        </p:pic>
        <p:pic>
          <p:nvPicPr>
            <p:cNvPr id="8" name="图片 7">
              <a:extLst>
                <a:ext uri="{FF2B5EF4-FFF2-40B4-BE49-F238E27FC236}">
                  <a16:creationId xmlns:a16="http://schemas.microsoft.com/office/drawing/2014/main" xmlns="" id="{6C3E4A6D-58F2-4A26-9A75-7F6DD221913D}"/>
                </a:ext>
              </a:extLst>
            </p:cNvPr>
            <p:cNvPicPr>
              <a:picLocks noChangeAspect="1"/>
            </p:cNvPicPr>
            <p:nvPr/>
          </p:nvPicPr>
          <p:blipFill>
            <a:blip r:embed="rId4"/>
            <a:stretch>
              <a:fillRect/>
            </a:stretch>
          </p:blipFill>
          <p:spPr>
            <a:xfrm>
              <a:off x="2527069" y="3429000"/>
              <a:ext cx="2436781" cy="1941022"/>
            </a:xfrm>
            <a:prstGeom prst="rect">
              <a:avLst/>
            </a:prstGeom>
          </p:spPr>
        </p:pic>
      </p:grpSp>
      <p:pic>
        <p:nvPicPr>
          <p:cNvPr id="9" name="图片 8">
            <a:extLst>
              <a:ext uri="{FF2B5EF4-FFF2-40B4-BE49-F238E27FC236}">
                <a16:creationId xmlns:a16="http://schemas.microsoft.com/office/drawing/2014/main" xmlns="" id="{2021D064-9368-4F83-A76B-ADBCB9FB6969}"/>
              </a:ext>
            </a:extLst>
          </p:cNvPr>
          <p:cNvPicPr>
            <a:picLocks noChangeAspect="1"/>
          </p:cNvPicPr>
          <p:nvPr/>
        </p:nvPicPr>
        <p:blipFill>
          <a:blip r:embed="rId5"/>
          <a:stretch>
            <a:fillRect/>
          </a:stretch>
        </p:blipFill>
        <p:spPr>
          <a:xfrm>
            <a:off x="1116106" y="3928435"/>
            <a:ext cx="3673562" cy="2021234"/>
          </a:xfrm>
          <a:prstGeom prst="rect">
            <a:avLst/>
          </a:prstGeom>
        </p:spPr>
      </p:pic>
      <p:sp>
        <p:nvSpPr>
          <p:cNvPr id="11" name="文本框 10">
            <a:extLst>
              <a:ext uri="{FF2B5EF4-FFF2-40B4-BE49-F238E27FC236}">
                <a16:creationId xmlns:a16="http://schemas.microsoft.com/office/drawing/2014/main" xmlns="" id="{E4E8F193-0979-46AF-83CD-92FB9DCFA571}"/>
              </a:ext>
            </a:extLst>
          </p:cNvPr>
          <p:cNvSpPr txBox="1"/>
          <p:nvPr/>
        </p:nvSpPr>
        <p:spPr>
          <a:xfrm>
            <a:off x="789155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pic>
        <p:nvPicPr>
          <p:cNvPr id="12" name="图片 11">
            <a:extLst>
              <a:ext uri="{FF2B5EF4-FFF2-40B4-BE49-F238E27FC236}">
                <a16:creationId xmlns:a16="http://schemas.microsoft.com/office/drawing/2014/main" xmlns="" id="{AF7D25F7-9DAC-4CC0-ACAB-008A635F84CC}"/>
              </a:ext>
            </a:extLst>
          </p:cNvPr>
          <p:cNvPicPr>
            <a:picLocks noChangeAspect="1"/>
          </p:cNvPicPr>
          <p:nvPr/>
        </p:nvPicPr>
        <p:blipFill>
          <a:blip r:embed="rId6"/>
          <a:stretch>
            <a:fillRect/>
          </a:stretch>
        </p:blipFill>
        <p:spPr>
          <a:xfrm>
            <a:off x="5818094" y="2281518"/>
            <a:ext cx="4620392" cy="2950152"/>
          </a:xfrm>
          <a:prstGeom prst="rect">
            <a:avLst/>
          </a:prstGeom>
        </p:spPr>
      </p:pic>
    </p:spTree>
    <p:extLst>
      <p:ext uri="{BB962C8B-B14F-4D97-AF65-F5344CB8AC3E}">
        <p14:creationId xmlns:p14="http://schemas.microsoft.com/office/powerpoint/2010/main" val="11744334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spTree>
    <p:extLst>
      <p:ext uri="{BB962C8B-B14F-4D97-AF65-F5344CB8AC3E}">
        <p14:creationId xmlns:p14="http://schemas.microsoft.com/office/powerpoint/2010/main" val="14836638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pic>
        <p:nvPicPr>
          <p:cNvPr id="5" name="图片 4">
            <a:extLst>
              <a:ext uri="{FF2B5EF4-FFF2-40B4-BE49-F238E27FC236}">
                <a16:creationId xmlns:a16="http://schemas.microsoft.com/office/drawing/2014/main" xmlns="" id="{8236C231-8D14-4BC9-90C4-809959A3D589}"/>
              </a:ext>
            </a:extLst>
          </p:cNvPr>
          <p:cNvPicPr>
            <a:picLocks noChangeAspect="1"/>
          </p:cNvPicPr>
          <p:nvPr/>
        </p:nvPicPr>
        <p:blipFill>
          <a:blip r:embed="rId4"/>
          <a:stretch>
            <a:fillRect/>
          </a:stretch>
        </p:blipFill>
        <p:spPr>
          <a:xfrm>
            <a:off x="4707200" y="4110142"/>
            <a:ext cx="1013707" cy="1110251"/>
          </a:xfrm>
          <a:prstGeom prst="rect">
            <a:avLst/>
          </a:prstGeom>
        </p:spPr>
      </p:pic>
    </p:spTree>
    <p:extLst>
      <p:ext uri="{BB962C8B-B14F-4D97-AF65-F5344CB8AC3E}">
        <p14:creationId xmlns:p14="http://schemas.microsoft.com/office/powerpoint/2010/main" val="26945555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xmlns=""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xmlns=""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xmlns=""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xmlns=""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spTree>
    <p:extLst>
      <p:ext uri="{BB962C8B-B14F-4D97-AF65-F5344CB8AC3E}">
        <p14:creationId xmlns:p14="http://schemas.microsoft.com/office/powerpoint/2010/main" val="33304421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09163234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xmlns=""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xmlns=""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xmlns=""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xmlns=""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pic>
        <p:nvPicPr>
          <p:cNvPr id="4" name="图片 3">
            <a:extLst>
              <a:ext uri="{FF2B5EF4-FFF2-40B4-BE49-F238E27FC236}">
                <a16:creationId xmlns:a16="http://schemas.microsoft.com/office/drawing/2014/main" xmlns="" id="{08FF0E8E-14AF-4605-A932-11E5C08A7EE1}"/>
              </a:ext>
            </a:extLst>
          </p:cNvPr>
          <p:cNvPicPr>
            <a:picLocks noChangeAspect="1"/>
          </p:cNvPicPr>
          <p:nvPr/>
        </p:nvPicPr>
        <p:blipFill>
          <a:blip r:embed="rId7"/>
          <a:stretch>
            <a:fillRect/>
          </a:stretch>
        </p:blipFill>
        <p:spPr>
          <a:xfrm>
            <a:off x="3122000" y="1207894"/>
            <a:ext cx="5819775" cy="5372100"/>
          </a:xfrm>
          <a:prstGeom prst="rect">
            <a:avLst/>
          </a:prstGeom>
        </p:spPr>
      </p:pic>
    </p:spTree>
    <p:extLst>
      <p:ext uri="{BB962C8B-B14F-4D97-AF65-F5344CB8AC3E}">
        <p14:creationId xmlns:p14="http://schemas.microsoft.com/office/powerpoint/2010/main" val="59703688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敏捷开发项目中对开发阶段没有什么重要的分割。</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C2C6BFAB-5A37-40B2-8C50-ED1BD9724E9E}"/>
              </a:ext>
            </a:extLst>
          </p:cNvPr>
          <p:cNvPicPr>
            <a:picLocks noChangeAspect="1"/>
          </p:cNvPicPr>
          <p:nvPr/>
        </p:nvPicPr>
        <p:blipFill>
          <a:blip r:embed="rId3"/>
          <a:stretch>
            <a:fillRect/>
          </a:stretch>
        </p:blipFill>
        <p:spPr>
          <a:xfrm>
            <a:off x="916601" y="2557435"/>
            <a:ext cx="4571512" cy="2862464"/>
          </a:xfrm>
          <a:prstGeom prst="rect">
            <a:avLst/>
          </a:prstGeom>
        </p:spPr>
      </p:pic>
      <p:sp>
        <p:nvSpPr>
          <p:cNvPr id="6" name="文本框 5">
            <a:extLst>
              <a:ext uri="{FF2B5EF4-FFF2-40B4-BE49-F238E27FC236}">
                <a16:creationId xmlns:a16="http://schemas.microsoft.com/office/drawing/2014/main" xmlns="" id="{691ADD3E-7191-4CF6-AC98-4D66C4BF2D20}"/>
              </a:ext>
            </a:extLst>
          </p:cNvPr>
          <p:cNvSpPr txBox="1"/>
          <p:nvPr/>
        </p:nvSpPr>
        <p:spPr>
          <a:xfrm>
            <a:off x="7895533"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sp>
        <p:nvSpPr>
          <p:cNvPr id="7" name="文本框 6">
            <a:extLst>
              <a:ext uri="{FF2B5EF4-FFF2-40B4-BE49-F238E27FC236}">
                <a16:creationId xmlns:a16="http://schemas.microsoft.com/office/drawing/2014/main" xmlns="" id="{2D4F9DB2-F9E3-4480-BDEF-14D423FBD88A}"/>
              </a:ext>
            </a:extLst>
          </p:cNvPr>
          <p:cNvSpPr txBox="1"/>
          <p:nvPr/>
        </p:nvSpPr>
        <p:spPr>
          <a:xfrm>
            <a:off x="2878974"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pic>
        <p:nvPicPr>
          <p:cNvPr id="10" name="图片 9">
            <a:extLst>
              <a:ext uri="{FF2B5EF4-FFF2-40B4-BE49-F238E27FC236}">
                <a16:creationId xmlns:a16="http://schemas.microsoft.com/office/drawing/2014/main" xmlns="" id="{3A1956E0-9C28-49E7-8913-32B4CBFAF908}"/>
              </a:ext>
            </a:extLst>
          </p:cNvPr>
          <p:cNvPicPr>
            <a:picLocks noChangeAspect="1"/>
          </p:cNvPicPr>
          <p:nvPr/>
        </p:nvPicPr>
        <p:blipFill>
          <a:blip r:embed="rId4"/>
          <a:stretch>
            <a:fillRect/>
          </a:stretch>
        </p:blipFill>
        <p:spPr>
          <a:xfrm>
            <a:off x="5818094" y="1775682"/>
            <a:ext cx="4525164" cy="3802158"/>
          </a:xfrm>
          <a:prstGeom prst="rect">
            <a:avLst/>
          </a:prstGeom>
        </p:spPr>
      </p:pic>
    </p:spTree>
    <p:extLst>
      <p:ext uri="{BB962C8B-B14F-4D97-AF65-F5344CB8AC3E}">
        <p14:creationId xmlns:p14="http://schemas.microsoft.com/office/powerpoint/2010/main" val="24154481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在整个项目开发期间，业务人员和开发人员必须天天都在一起工作。</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xmlns="" id="{BDF9D913-F24B-4463-B4CC-DBE973A71513}"/>
              </a:ext>
            </a:extLst>
          </p:cNvPr>
          <p:cNvPicPr>
            <a:picLocks noChangeAspect="1"/>
          </p:cNvPicPr>
          <p:nvPr/>
        </p:nvPicPr>
        <p:blipFill>
          <a:blip r:embed="rId3"/>
          <a:stretch>
            <a:fillRect/>
          </a:stretch>
        </p:blipFill>
        <p:spPr>
          <a:xfrm>
            <a:off x="2840873" y="2053511"/>
            <a:ext cx="6944727" cy="4575469"/>
          </a:xfrm>
          <a:prstGeom prst="rect">
            <a:avLst/>
          </a:prstGeom>
        </p:spPr>
      </p:pic>
    </p:spTree>
    <p:extLst>
      <p:ext uri="{BB962C8B-B14F-4D97-AF65-F5344CB8AC3E}">
        <p14:creationId xmlns:p14="http://schemas.microsoft.com/office/powerpoint/2010/main" val="265570219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xmlns="" id="{BED31320-D3A4-40F6-A5A6-CD66BA093232}"/>
              </a:ext>
            </a:extLst>
          </p:cNvPr>
          <p:cNvPicPr>
            <a:picLocks noChangeAspect="1"/>
          </p:cNvPicPr>
          <p:nvPr/>
        </p:nvPicPr>
        <p:blipFill>
          <a:blip r:embed="rId3"/>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13698653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FCA74B8-865A-4F77-9697-08E4EA1760DB}"/>
              </a:ext>
            </a:extLst>
          </p:cNvPr>
          <p:cNvPicPr>
            <a:picLocks noChangeAspect="1"/>
          </p:cNvPicPr>
          <p:nvPr/>
        </p:nvPicPr>
        <p:blipFill>
          <a:blip r:embed="rId3"/>
          <a:stretch>
            <a:fillRect/>
          </a:stretch>
        </p:blipFill>
        <p:spPr>
          <a:xfrm>
            <a:off x="5989041" y="1344815"/>
            <a:ext cx="5202498" cy="4964546"/>
          </a:xfrm>
          <a:prstGeom prst="rect">
            <a:avLst/>
          </a:prstGeom>
        </p:spPr>
      </p:pic>
      <p:pic>
        <p:nvPicPr>
          <p:cNvPr id="7" name="图片 6">
            <a:extLst>
              <a:ext uri="{FF2B5EF4-FFF2-40B4-BE49-F238E27FC236}">
                <a16:creationId xmlns:a16="http://schemas.microsoft.com/office/drawing/2014/main" xmlns="" id="{BED31320-D3A4-40F6-A5A6-CD66BA093232}"/>
              </a:ext>
            </a:extLst>
          </p:cNvPr>
          <p:cNvPicPr>
            <a:picLocks noChangeAspect="1"/>
          </p:cNvPicPr>
          <p:nvPr/>
        </p:nvPicPr>
        <p:blipFill>
          <a:blip r:embed="rId4"/>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381489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6</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在团队内部，最具有效果并且富有效率的传递信息的方法，就是面对面的交谈。</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023E8B98-0CE5-4F9B-A266-A81EBA4B2A45}"/>
              </a:ext>
            </a:extLst>
          </p:cNvPr>
          <p:cNvPicPr>
            <a:picLocks noChangeAspect="1"/>
          </p:cNvPicPr>
          <p:nvPr/>
        </p:nvPicPr>
        <p:blipFill>
          <a:blip r:embed="rId3"/>
          <a:stretch>
            <a:fillRect/>
          </a:stretch>
        </p:blipFill>
        <p:spPr>
          <a:xfrm>
            <a:off x="4402253" y="2103119"/>
            <a:ext cx="5498206" cy="4305993"/>
          </a:xfrm>
          <a:prstGeom prst="rect">
            <a:avLst/>
          </a:prstGeom>
        </p:spPr>
      </p:pic>
    </p:spTree>
    <p:extLst>
      <p:ext uri="{BB962C8B-B14F-4D97-AF65-F5344CB8AC3E}">
        <p14:creationId xmlns:p14="http://schemas.microsoft.com/office/powerpoint/2010/main" val="311469280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7</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可用的软件是衡量项目进展的主要指标。</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3291833" y="3009080"/>
            <a:ext cx="2404504" cy="1989543"/>
          </a:xfrm>
          <a:prstGeom prst="rect">
            <a:avLst/>
          </a:prstGeom>
        </p:spPr>
      </p:pic>
      <p:pic>
        <p:nvPicPr>
          <p:cNvPr id="7" name="图片 6"/>
          <p:cNvPicPr>
            <a:picLocks noChangeAspect="1"/>
          </p:cNvPicPr>
          <p:nvPr/>
        </p:nvPicPr>
        <p:blipFill>
          <a:blip r:embed="rId4"/>
          <a:stretch>
            <a:fillRect/>
          </a:stretch>
        </p:blipFill>
        <p:spPr>
          <a:xfrm>
            <a:off x="884672" y="2552279"/>
            <a:ext cx="2324799" cy="1529473"/>
          </a:xfrm>
          <a:prstGeom prst="rect">
            <a:avLst/>
          </a:prstGeom>
        </p:spPr>
      </p:pic>
      <p:grpSp>
        <p:nvGrpSpPr>
          <p:cNvPr id="12" name="组合 11"/>
          <p:cNvGrpSpPr/>
          <p:nvPr/>
        </p:nvGrpSpPr>
        <p:grpSpPr>
          <a:xfrm>
            <a:off x="1277713" y="4309509"/>
            <a:ext cx="1811844" cy="1270917"/>
            <a:chOff x="1750114" y="4258251"/>
            <a:chExt cx="1811844" cy="1270917"/>
          </a:xfrm>
        </p:grpSpPr>
        <p:pic>
          <p:nvPicPr>
            <p:cNvPr id="5" name="图片 4"/>
            <p:cNvPicPr>
              <a:picLocks noChangeAspect="1"/>
            </p:cNvPicPr>
            <p:nvPr/>
          </p:nvPicPr>
          <p:blipFill>
            <a:blip r:embed="rId5"/>
            <a:stretch>
              <a:fillRect/>
            </a:stretch>
          </p:blipFill>
          <p:spPr>
            <a:xfrm>
              <a:off x="2915909" y="4258251"/>
              <a:ext cx="646049" cy="1270917"/>
            </a:xfrm>
            <a:prstGeom prst="rect">
              <a:avLst/>
            </a:prstGeom>
          </p:spPr>
        </p:pic>
        <p:pic>
          <p:nvPicPr>
            <p:cNvPr id="9" name="图片 8"/>
            <p:cNvPicPr>
              <a:picLocks noChangeAspect="1"/>
            </p:cNvPicPr>
            <p:nvPr/>
          </p:nvPicPr>
          <p:blipFill>
            <a:blip r:embed="rId6"/>
            <a:stretch>
              <a:fillRect/>
            </a:stretch>
          </p:blipFill>
          <p:spPr>
            <a:xfrm>
              <a:off x="1750114" y="4947365"/>
              <a:ext cx="1002941" cy="581803"/>
            </a:xfrm>
            <a:prstGeom prst="rect">
              <a:avLst/>
            </a:prstGeom>
          </p:spPr>
        </p:pic>
      </p:grpSp>
      <p:pic>
        <p:nvPicPr>
          <p:cNvPr id="11" name="图片 10"/>
          <p:cNvPicPr>
            <a:picLocks noChangeAspect="1"/>
          </p:cNvPicPr>
          <p:nvPr/>
        </p:nvPicPr>
        <p:blipFill>
          <a:blip r:embed="rId7"/>
          <a:stretch>
            <a:fillRect/>
          </a:stretch>
        </p:blipFill>
        <p:spPr>
          <a:xfrm>
            <a:off x="6030184" y="2786861"/>
            <a:ext cx="5048050" cy="2589781"/>
          </a:xfrm>
          <a:prstGeom prst="rect">
            <a:avLst/>
          </a:prstGeom>
        </p:spPr>
      </p:pic>
    </p:spTree>
    <p:extLst>
      <p:ext uri="{BB962C8B-B14F-4D97-AF65-F5344CB8AC3E}">
        <p14:creationId xmlns:p14="http://schemas.microsoft.com/office/powerpoint/2010/main" val="28438167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8</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敏捷过程提可持续的开发速度。责任人、开发者和用户应该能够保持一个长期的、恒定的开发速度。</a:t>
            </a:r>
            <a:endParaRPr lang="en-US" altLang="zh-CN" sz="28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280624" y="3383446"/>
            <a:ext cx="2743200" cy="1790700"/>
          </a:xfrm>
          <a:prstGeom prst="rect">
            <a:avLst/>
          </a:prstGeom>
        </p:spPr>
      </p:pic>
      <p:pic>
        <p:nvPicPr>
          <p:cNvPr id="8" name="图片 7"/>
          <p:cNvPicPr>
            <a:picLocks noChangeAspect="1"/>
          </p:cNvPicPr>
          <p:nvPr/>
        </p:nvPicPr>
        <p:blipFill>
          <a:blip r:embed="rId4"/>
          <a:stretch>
            <a:fillRect/>
          </a:stretch>
        </p:blipFill>
        <p:spPr>
          <a:xfrm>
            <a:off x="8510685" y="3107722"/>
            <a:ext cx="2565209" cy="2342147"/>
          </a:xfrm>
          <a:prstGeom prst="rect">
            <a:avLst/>
          </a:prstGeom>
        </p:spPr>
      </p:pic>
      <p:pic>
        <p:nvPicPr>
          <p:cNvPr id="10" name="图片 9"/>
          <p:cNvPicPr>
            <a:picLocks noChangeAspect="1"/>
          </p:cNvPicPr>
          <p:nvPr/>
        </p:nvPicPr>
        <p:blipFill>
          <a:blip r:embed="rId5"/>
          <a:stretch>
            <a:fillRect/>
          </a:stretch>
        </p:blipFill>
        <p:spPr>
          <a:xfrm>
            <a:off x="4436036" y="2743199"/>
            <a:ext cx="3155961" cy="3344779"/>
          </a:xfrm>
          <a:prstGeom prst="rect">
            <a:avLst/>
          </a:prstGeom>
        </p:spPr>
      </p:pic>
      <p:sp>
        <p:nvSpPr>
          <p:cNvPr id="13" name="文本框 12">
            <a:extLst>
              <a:ext uri="{FF2B5EF4-FFF2-40B4-BE49-F238E27FC236}">
                <a16:creationId xmlns:a16="http://schemas.microsoft.com/office/drawing/2014/main" xmlns="" id="{2D4F9DB2-F9E3-4480-BDEF-14D423FBD88A}"/>
              </a:ext>
            </a:extLst>
          </p:cNvPr>
          <p:cNvSpPr txBox="1"/>
          <p:nvPr/>
        </p:nvSpPr>
        <p:spPr>
          <a:xfrm>
            <a:off x="1980616" y="625964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突击加班</a:t>
            </a:r>
          </a:p>
        </p:txBody>
      </p:sp>
      <p:sp>
        <p:nvSpPr>
          <p:cNvPr id="14" name="文本框 6">
            <a:extLst>
              <a:ext uri="{FF2B5EF4-FFF2-40B4-BE49-F238E27FC236}">
                <a16:creationId xmlns:a16="http://schemas.microsoft.com/office/drawing/2014/main" xmlns="" id="{2D4F9DB2-F9E3-4480-BDEF-14D423FBD88A}"/>
              </a:ext>
            </a:extLst>
          </p:cNvPr>
          <p:cNvSpPr txBox="1"/>
          <p:nvPr/>
        </p:nvSpPr>
        <p:spPr>
          <a:xfrm>
            <a:off x="5290491"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疲劳、厌倦</a:t>
            </a:r>
          </a:p>
        </p:txBody>
      </p:sp>
      <p:sp>
        <p:nvSpPr>
          <p:cNvPr id="15" name="文本框 6">
            <a:extLst>
              <a:ext uri="{FF2B5EF4-FFF2-40B4-BE49-F238E27FC236}">
                <a16:creationId xmlns:a16="http://schemas.microsoft.com/office/drawing/2014/main" xmlns="" id="{2D4F9DB2-F9E3-4480-BDEF-14D423FBD88A}"/>
              </a:ext>
            </a:extLst>
          </p:cNvPr>
          <p:cNvSpPr txBox="1"/>
          <p:nvPr/>
        </p:nvSpPr>
        <p:spPr>
          <a:xfrm>
            <a:off x="9400707"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持续、有序</a:t>
            </a:r>
          </a:p>
        </p:txBody>
      </p:sp>
    </p:spTree>
    <p:extLst>
      <p:ext uri="{BB962C8B-B14F-4D97-AF65-F5344CB8AC3E}">
        <p14:creationId xmlns:p14="http://schemas.microsoft.com/office/powerpoint/2010/main" val="149805274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9</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只有不断关注技术和设计，才能越来越敏捷</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3023430" y="612969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技术</a:t>
            </a:r>
          </a:p>
        </p:txBody>
      </p:sp>
      <p:sp>
        <p:nvSpPr>
          <p:cNvPr id="15" name="文本框 6">
            <a:extLst>
              <a:ext uri="{FF2B5EF4-FFF2-40B4-BE49-F238E27FC236}">
                <a16:creationId xmlns:a16="http://schemas.microsoft.com/office/drawing/2014/main" xmlns="" id="{2D4F9DB2-F9E3-4480-BDEF-14D423FBD88A}"/>
              </a:ext>
            </a:extLst>
          </p:cNvPr>
          <p:cNvSpPr txBox="1"/>
          <p:nvPr/>
        </p:nvSpPr>
        <p:spPr>
          <a:xfrm>
            <a:off x="8502350" y="612969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设计</a:t>
            </a:r>
          </a:p>
        </p:txBody>
      </p:sp>
      <p:pic>
        <p:nvPicPr>
          <p:cNvPr id="4" name="图片 3"/>
          <p:cNvPicPr>
            <a:picLocks noChangeAspect="1"/>
          </p:cNvPicPr>
          <p:nvPr/>
        </p:nvPicPr>
        <p:blipFill>
          <a:blip r:embed="rId3"/>
          <a:stretch>
            <a:fillRect/>
          </a:stretch>
        </p:blipFill>
        <p:spPr>
          <a:xfrm>
            <a:off x="1447110" y="2145023"/>
            <a:ext cx="3911676" cy="3874947"/>
          </a:xfrm>
          <a:prstGeom prst="rect">
            <a:avLst/>
          </a:prstGeom>
        </p:spPr>
      </p:pic>
      <p:pic>
        <p:nvPicPr>
          <p:cNvPr id="5" name="图片 4"/>
          <p:cNvPicPr>
            <a:picLocks noChangeAspect="1"/>
          </p:cNvPicPr>
          <p:nvPr/>
        </p:nvPicPr>
        <p:blipFill>
          <a:blip r:embed="rId4"/>
          <a:stretch>
            <a:fillRect/>
          </a:stretch>
        </p:blipFill>
        <p:spPr>
          <a:xfrm>
            <a:off x="5988928" y="2683183"/>
            <a:ext cx="5113987" cy="2610712"/>
          </a:xfrm>
          <a:prstGeom prst="rect">
            <a:avLst/>
          </a:prstGeom>
        </p:spPr>
      </p:pic>
    </p:spTree>
    <p:extLst>
      <p:ext uri="{BB962C8B-B14F-4D97-AF65-F5344CB8AC3E}">
        <p14:creationId xmlns:p14="http://schemas.microsoft.com/office/powerpoint/2010/main" val="266688004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最好的</a:t>
            </a:r>
          </a:p>
        </p:txBody>
      </p:sp>
      <p:pic>
        <p:nvPicPr>
          <p:cNvPr id="6" name="图片 5"/>
          <p:cNvPicPr>
            <a:picLocks noChangeAspect="1"/>
          </p:cNvPicPr>
          <p:nvPr/>
        </p:nvPicPr>
        <p:blipFill>
          <a:blip r:embed="rId3"/>
          <a:stretch>
            <a:fillRect/>
          </a:stretch>
        </p:blipFill>
        <p:spPr>
          <a:xfrm>
            <a:off x="1158034" y="2647874"/>
            <a:ext cx="4816275" cy="1922546"/>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6897658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48839687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3742255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Tree>
    <p:extLst>
      <p:ext uri="{BB962C8B-B14F-4D97-AF65-F5344CB8AC3E}">
        <p14:creationId xmlns:p14="http://schemas.microsoft.com/office/powerpoint/2010/main" val="9256136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5" name="图片 4"/>
          <p:cNvPicPr>
            <a:picLocks noChangeAspect="1"/>
          </p:cNvPicPr>
          <p:nvPr/>
        </p:nvPicPr>
        <p:blipFill>
          <a:blip r:embed="rId6"/>
          <a:stretch>
            <a:fillRect/>
          </a:stretch>
        </p:blipFill>
        <p:spPr>
          <a:xfrm>
            <a:off x="6624268" y="2381618"/>
            <a:ext cx="4695825" cy="24098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8275074"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扩展，不予考虑</a:t>
            </a:r>
          </a:p>
        </p:txBody>
      </p:sp>
    </p:spTree>
    <p:extLst>
      <p:ext uri="{BB962C8B-B14F-4D97-AF65-F5344CB8AC3E}">
        <p14:creationId xmlns:p14="http://schemas.microsoft.com/office/powerpoint/2010/main" val="12819959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80228487"/>
              </p:ext>
            </p:extLst>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1165"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43030812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2185"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1951868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xmlns=""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371158308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xmlns=""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40176003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找出完成产品需求做的事情</a:t>
            </a:r>
            <a:r>
              <a:rPr lang="en-US" altLang="zh-CN" sz="2800" dirty="0">
                <a:solidFill>
                  <a:schemeClr val="tx1"/>
                </a:solidFill>
                <a:latin typeface="微软雅黑" pitchFamily="34" charset="-122"/>
                <a:ea typeface="微软雅黑" pitchFamily="34" charset="-122"/>
              </a:rPr>
              <a:t>-Product Backlog (</a:t>
            </a:r>
            <a:r>
              <a:rPr lang="zh-CN" altLang="en-US" sz="2800" dirty="0">
                <a:solidFill>
                  <a:schemeClr val="tx1"/>
                </a:solidFill>
                <a:latin typeface="微软雅黑" pitchFamily="34" charset="-122"/>
                <a:ea typeface="微软雅黑" pitchFamily="34" charset="-122"/>
              </a:rPr>
              <a:t>待解决的问题</a:t>
            </a:r>
            <a:r>
              <a:rPr lang="en-US" altLang="zh-CN" sz="2800" dirty="0">
                <a:solidFill>
                  <a:schemeClr val="tx1"/>
                </a:solidFill>
                <a:latin typeface="微软雅黑" pitchFamily="34" charset="-122"/>
                <a:ea typeface="微软雅黑" pitchFamily="34" charset="-122"/>
              </a:rPr>
              <a:t>)</a:t>
            </a:r>
          </a:p>
        </p:txBody>
      </p:sp>
      <p:pic>
        <p:nvPicPr>
          <p:cNvPr id="6" name="图片 5"/>
          <p:cNvPicPr>
            <a:picLocks noChangeAspect="1"/>
          </p:cNvPicPr>
          <p:nvPr/>
        </p:nvPicPr>
        <p:blipFill>
          <a:blip r:embed="rId3"/>
          <a:stretch>
            <a:fillRect/>
          </a:stretch>
        </p:blipFill>
        <p:spPr>
          <a:xfrm>
            <a:off x="2974881" y="2308031"/>
            <a:ext cx="5902419" cy="3651598"/>
          </a:xfrm>
          <a:prstGeom prst="rect">
            <a:avLst/>
          </a:prstGeom>
        </p:spPr>
      </p:pic>
    </p:spTree>
    <p:extLst>
      <p:ext uri="{BB962C8B-B14F-4D97-AF65-F5344CB8AC3E}">
        <p14:creationId xmlns:p14="http://schemas.microsoft.com/office/powerpoint/2010/main" val="24128890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决定当前冲刺（</a:t>
            </a:r>
            <a:r>
              <a:rPr lang="en-US" altLang="zh-CN" sz="2800" dirty="0">
                <a:solidFill>
                  <a:schemeClr val="tx1"/>
                </a:solidFill>
                <a:latin typeface="微软雅黑" pitchFamily="34" charset="-122"/>
                <a:ea typeface="微软雅黑" pitchFamily="34" charset="-122"/>
              </a:rPr>
              <a:t>sprint</a:t>
            </a:r>
            <a:r>
              <a:rPr lang="zh-CN" altLang="en-US" sz="2800" dirty="0">
                <a:solidFill>
                  <a:schemeClr val="tx1"/>
                </a:solidFill>
                <a:latin typeface="微软雅黑" pitchFamily="34" charset="-122"/>
                <a:ea typeface="微软雅黑" pitchFamily="34" charset="-122"/>
              </a:rPr>
              <a:t>）需要解决的事情</a:t>
            </a:r>
            <a:r>
              <a:rPr lang="en-US" altLang="zh-CN" sz="2800" dirty="0">
                <a:solidFill>
                  <a:schemeClr val="tx1"/>
                </a:solidFill>
                <a:latin typeface="微软雅黑" pitchFamily="34" charset="-122"/>
                <a:ea typeface="微软雅黑" pitchFamily="34" charset="-122"/>
              </a:rPr>
              <a:t>-sprint backlog</a:t>
            </a:r>
          </a:p>
        </p:txBody>
      </p:sp>
      <p:pic>
        <p:nvPicPr>
          <p:cNvPr id="5" name="图片 4"/>
          <p:cNvPicPr>
            <a:picLocks noChangeAspect="1"/>
          </p:cNvPicPr>
          <p:nvPr/>
        </p:nvPicPr>
        <p:blipFill>
          <a:blip r:embed="rId3"/>
          <a:stretch>
            <a:fillRect/>
          </a:stretch>
        </p:blipFill>
        <p:spPr>
          <a:xfrm>
            <a:off x="2819400" y="2052637"/>
            <a:ext cx="6534150" cy="4123365"/>
          </a:xfrm>
          <a:prstGeom prst="rect">
            <a:avLst/>
          </a:prstGeom>
        </p:spPr>
      </p:pic>
    </p:spTree>
    <p:extLst>
      <p:ext uri="{BB962C8B-B14F-4D97-AF65-F5344CB8AC3E}">
        <p14:creationId xmlns:p14="http://schemas.microsoft.com/office/powerpoint/2010/main" val="97412211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Tree>
    <p:extLst>
      <p:ext uri="{BB962C8B-B14F-4D97-AF65-F5344CB8AC3E}">
        <p14:creationId xmlns:p14="http://schemas.microsoft.com/office/powerpoint/2010/main" val="9044623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a16="http://schemas.microsoft.com/office/drawing/2014/main" xmlns=""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130005093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4161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31978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p>
        </p:txBody>
      </p:sp>
    </p:spTree>
    <p:extLst>
      <p:ext uri="{BB962C8B-B14F-4D97-AF65-F5344CB8AC3E}">
        <p14:creationId xmlns:p14="http://schemas.microsoft.com/office/powerpoint/2010/main" val="296965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415498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我碰到了哪些问题</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18518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252472198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13217134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10816476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56205395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spTree>
    <p:extLst>
      <p:ext uri="{BB962C8B-B14F-4D97-AF65-F5344CB8AC3E}">
        <p14:creationId xmlns:p14="http://schemas.microsoft.com/office/powerpoint/2010/main" val="32948291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pic>
        <p:nvPicPr>
          <p:cNvPr id="9" name="图片 8"/>
          <p:cNvPicPr>
            <a:picLocks noChangeAspect="1"/>
          </p:cNvPicPr>
          <p:nvPr/>
        </p:nvPicPr>
        <p:blipFill>
          <a:blip r:embed="rId6"/>
          <a:stretch>
            <a:fillRect/>
          </a:stretch>
        </p:blipFill>
        <p:spPr>
          <a:xfrm>
            <a:off x="8821559" y="4056256"/>
            <a:ext cx="1139102" cy="1139102"/>
          </a:xfrm>
          <a:prstGeom prst="rect">
            <a:avLst/>
          </a:prstGeom>
        </p:spPr>
      </p:pic>
    </p:spTree>
    <p:extLst>
      <p:ext uri="{BB962C8B-B14F-4D97-AF65-F5344CB8AC3E}">
        <p14:creationId xmlns:p14="http://schemas.microsoft.com/office/powerpoint/2010/main" val="114562406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a16="http://schemas.microsoft.com/office/drawing/2014/main" xmlns=""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20531848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1262565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4109447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6" name="图片 5"/>
          <p:cNvPicPr>
            <a:picLocks noChangeAspect="1"/>
          </p:cNvPicPr>
          <p:nvPr/>
        </p:nvPicPr>
        <p:blipFill>
          <a:blip r:embed="rId4"/>
          <a:stretch>
            <a:fillRect/>
          </a:stretch>
        </p:blipFill>
        <p:spPr>
          <a:xfrm>
            <a:off x="5746006" y="2505618"/>
            <a:ext cx="5169818" cy="3857082"/>
          </a:xfrm>
          <a:prstGeom prst="rect">
            <a:avLst/>
          </a:prstGeom>
        </p:spPr>
      </p:pic>
    </p:spTree>
    <p:extLst>
      <p:ext uri="{BB962C8B-B14F-4D97-AF65-F5344CB8AC3E}">
        <p14:creationId xmlns:p14="http://schemas.microsoft.com/office/powerpoint/2010/main" val="231111430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4" name="图片 3"/>
          <p:cNvPicPr>
            <a:picLocks noChangeAspect="1"/>
          </p:cNvPicPr>
          <p:nvPr/>
        </p:nvPicPr>
        <p:blipFill>
          <a:blip r:embed="rId4"/>
          <a:stretch>
            <a:fillRect/>
          </a:stretch>
        </p:blipFill>
        <p:spPr>
          <a:xfrm>
            <a:off x="5746005" y="2609850"/>
            <a:ext cx="5123891" cy="3752850"/>
          </a:xfrm>
          <a:prstGeom prst="rect">
            <a:avLst/>
          </a:prstGeom>
        </p:spPr>
      </p:pic>
    </p:spTree>
    <p:extLst>
      <p:ext uri="{BB962C8B-B14F-4D97-AF65-F5344CB8AC3E}">
        <p14:creationId xmlns:p14="http://schemas.microsoft.com/office/powerpoint/2010/main" val="418255160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spTree>
    <p:extLst>
      <p:ext uri="{BB962C8B-B14F-4D97-AF65-F5344CB8AC3E}">
        <p14:creationId xmlns:p14="http://schemas.microsoft.com/office/powerpoint/2010/main" val="196447788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                                 忙闲不均？</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pic>
        <p:nvPicPr>
          <p:cNvPr id="7" name="图片 6">
            <a:extLst>
              <a:ext uri="{FF2B5EF4-FFF2-40B4-BE49-F238E27FC236}">
                <a16:creationId xmlns:a16="http://schemas.microsoft.com/office/drawing/2014/main" xmlns="" id="{7283ACE8-C1D3-4985-8BA2-B160C50844D1}"/>
              </a:ext>
            </a:extLst>
          </p:cNvPr>
          <p:cNvPicPr>
            <a:picLocks noChangeAspect="1"/>
          </p:cNvPicPr>
          <p:nvPr/>
        </p:nvPicPr>
        <p:blipFill>
          <a:blip r:embed="rId4"/>
          <a:stretch>
            <a:fillRect/>
          </a:stretch>
        </p:blipFill>
        <p:spPr>
          <a:xfrm>
            <a:off x="6188926" y="2448664"/>
            <a:ext cx="4449890" cy="2890559"/>
          </a:xfrm>
          <a:prstGeom prst="rect">
            <a:avLst/>
          </a:prstGeom>
        </p:spPr>
      </p:pic>
    </p:spTree>
    <p:extLst>
      <p:ext uri="{BB962C8B-B14F-4D97-AF65-F5344CB8AC3E}">
        <p14:creationId xmlns:p14="http://schemas.microsoft.com/office/powerpoint/2010/main" val="389516294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定义任务究竟是什么？明确任务目标。</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118CE6E2-67B6-4349-8FD9-F68E32ABF4AE}"/>
              </a:ext>
            </a:extLst>
          </p:cNvPr>
          <p:cNvPicPr>
            <a:picLocks noChangeAspect="1"/>
          </p:cNvPicPr>
          <p:nvPr/>
        </p:nvPicPr>
        <p:blipFill>
          <a:blip r:embed="rId3"/>
          <a:stretch>
            <a:fillRect/>
          </a:stretch>
        </p:blipFill>
        <p:spPr>
          <a:xfrm>
            <a:off x="2765501" y="2084628"/>
            <a:ext cx="5988205" cy="4014365"/>
          </a:xfrm>
          <a:prstGeom prst="rect">
            <a:avLst/>
          </a:prstGeom>
        </p:spPr>
      </p:pic>
    </p:spTree>
    <p:extLst>
      <p:ext uri="{BB962C8B-B14F-4D97-AF65-F5344CB8AC3E}">
        <p14:creationId xmlns:p14="http://schemas.microsoft.com/office/powerpoint/2010/main" val="172869471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5617431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590A9C15-19DE-4C5D-9167-1F4691170D61}"/>
              </a:ext>
            </a:extLst>
          </p:cNvPr>
          <p:cNvPicPr>
            <a:picLocks noChangeAspect="1"/>
          </p:cNvPicPr>
          <p:nvPr/>
        </p:nvPicPr>
        <p:blipFill>
          <a:blip r:embed="rId3"/>
          <a:stretch>
            <a:fillRect/>
          </a:stretch>
        </p:blipFill>
        <p:spPr>
          <a:xfrm>
            <a:off x="2330605" y="1987349"/>
            <a:ext cx="7136084" cy="4119801"/>
          </a:xfrm>
          <a:prstGeom prst="rect">
            <a:avLst/>
          </a:prstGeom>
        </p:spPr>
      </p:pic>
    </p:spTree>
    <p:extLst>
      <p:ext uri="{BB962C8B-B14F-4D97-AF65-F5344CB8AC3E}">
        <p14:creationId xmlns:p14="http://schemas.microsoft.com/office/powerpoint/2010/main" val="66037093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99F535A4-35BA-4994-8185-2E3003049F20}"/>
              </a:ext>
            </a:extLst>
          </p:cNvPr>
          <p:cNvPicPr>
            <a:picLocks noChangeAspect="1"/>
          </p:cNvPicPr>
          <p:nvPr/>
        </p:nvPicPr>
        <p:blipFill>
          <a:blip r:embed="rId3"/>
          <a:stretch>
            <a:fillRect/>
          </a:stretch>
        </p:blipFill>
        <p:spPr>
          <a:xfrm>
            <a:off x="2397512" y="2153398"/>
            <a:ext cx="6601754" cy="4238016"/>
          </a:xfrm>
          <a:prstGeom prst="rect">
            <a:avLst/>
          </a:prstGeom>
        </p:spPr>
      </p:pic>
    </p:spTree>
    <p:extLst>
      <p:ext uri="{BB962C8B-B14F-4D97-AF65-F5344CB8AC3E}">
        <p14:creationId xmlns:p14="http://schemas.microsoft.com/office/powerpoint/2010/main" val="50056530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grpSp>
        <p:nvGrpSpPr>
          <p:cNvPr id="5" name="组合 4">
            <a:extLst>
              <a:ext uri="{FF2B5EF4-FFF2-40B4-BE49-F238E27FC236}">
                <a16:creationId xmlns:a16="http://schemas.microsoft.com/office/drawing/2014/main" xmlns="" id="{E587DC5C-A477-4422-8046-5792441E1D67}"/>
              </a:ext>
            </a:extLst>
          </p:cNvPr>
          <p:cNvGrpSpPr/>
          <p:nvPr/>
        </p:nvGrpSpPr>
        <p:grpSpPr>
          <a:xfrm>
            <a:off x="3026711" y="1882662"/>
            <a:ext cx="5342536" cy="1305006"/>
            <a:chOff x="3026711" y="1882662"/>
            <a:chExt cx="5342536" cy="1305006"/>
          </a:xfrm>
        </p:grpSpPr>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grpSp>
    </p:spTree>
    <p:extLst>
      <p:ext uri="{BB962C8B-B14F-4D97-AF65-F5344CB8AC3E}">
        <p14:creationId xmlns:p14="http://schemas.microsoft.com/office/powerpoint/2010/main" val="16440900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详细的文档和辅助手段来沟通是必要的。</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xmlns="" id="{3CB4AA0D-4309-419B-9C8F-2657F220D5CC}"/>
              </a:ext>
            </a:extLst>
          </p:cNvPr>
          <p:cNvPicPr>
            <a:picLocks noChangeAspect="1"/>
          </p:cNvPicPr>
          <p:nvPr/>
        </p:nvPicPr>
        <p:blipFill>
          <a:blip r:embed="rId3"/>
          <a:stretch>
            <a:fillRect/>
          </a:stretch>
        </p:blipFill>
        <p:spPr>
          <a:xfrm>
            <a:off x="2284955" y="1801536"/>
            <a:ext cx="7242950" cy="4184816"/>
          </a:xfrm>
          <a:prstGeom prst="rect">
            <a:avLst/>
          </a:prstGeom>
        </p:spPr>
      </p:pic>
      <p:sp>
        <p:nvSpPr>
          <p:cNvPr id="6" name="文本框 5">
            <a:extLst>
              <a:ext uri="{FF2B5EF4-FFF2-40B4-BE49-F238E27FC236}">
                <a16:creationId xmlns:a16="http://schemas.microsoft.com/office/drawing/2014/main" xmlns="" id="{79A04C7E-4A7E-4B0B-827F-7A3261F085A3}"/>
              </a:ext>
            </a:extLst>
          </p:cNvPr>
          <p:cNvSpPr txBox="1"/>
          <p:nvPr/>
        </p:nvSpPr>
        <p:spPr>
          <a:xfrm>
            <a:off x="5239899" y="616731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spTree>
    <p:extLst>
      <p:ext uri="{BB962C8B-B14F-4D97-AF65-F5344CB8AC3E}">
        <p14:creationId xmlns:p14="http://schemas.microsoft.com/office/powerpoint/2010/main" val="381596742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燃尽图三个追踪时间</a:t>
            </a:r>
            <a:endParaRPr lang="en-US" altLang="zh-CN" sz="28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预估剩余时间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实际花费时间</a:t>
            </a:r>
            <a:endParaRPr lang="en-US" altLang="zh-CN" sz="26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xmlns="" id="{79A04C7E-4A7E-4B0B-827F-7A3261F085A3}"/>
              </a:ext>
            </a:extLst>
          </p:cNvPr>
          <p:cNvSpPr txBox="1"/>
          <p:nvPr/>
        </p:nvSpPr>
        <p:spPr>
          <a:xfrm>
            <a:off x="8337253" y="622529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pic>
        <p:nvPicPr>
          <p:cNvPr id="4" name="图片 3">
            <a:extLst>
              <a:ext uri="{FF2B5EF4-FFF2-40B4-BE49-F238E27FC236}">
                <a16:creationId xmlns:a16="http://schemas.microsoft.com/office/drawing/2014/main" xmlns="" id="{57077D25-F3CC-4ACF-829D-3E6F73681C86}"/>
              </a:ext>
            </a:extLst>
          </p:cNvPr>
          <p:cNvPicPr>
            <a:picLocks noChangeAspect="1"/>
          </p:cNvPicPr>
          <p:nvPr/>
        </p:nvPicPr>
        <p:blipFill>
          <a:blip r:embed="rId3"/>
          <a:stretch>
            <a:fillRect/>
          </a:stretch>
        </p:blipFill>
        <p:spPr>
          <a:xfrm>
            <a:off x="4796534" y="1736531"/>
            <a:ext cx="6657975" cy="4314825"/>
          </a:xfrm>
          <a:prstGeom prst="rect">
            <a:avLst/>
          </a:prstGeom>
        </p:spPr>
      </p:pic>
    </p:spTree>
    <p:extLst>
      <p:ext uri="{BB962C8B-B14F-4D97-AF65-F5344CB8AC3E}">
        <p14:creationId xmlns:p14="http://schemas.microsoft.com/office/powerpoint/2010/main" val="323885555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89984630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grpSp>
        <p:nvGrpSpPr>
          <p:cNvPr id="8" name="组合 7">
            <a:extLst>
              <a:ext uri="{FF2B5EF4-FFF2-40B4-BE49-F238E27FC236}">
                <a16:creationId xmlns:a16="http://schemas.microsoft.com/office/drawing/2014/main" xmlns="" id="{EF2F98B2-87F7-47F8-8E86-A94C61C3D9D3}"/>
              </a:ext>
            </a:extLst>
          </p:cNvPr>
          <p:cNvGrpSpPr/>
          <p:nvPr/>
        </p:nvGrpSpPr>
        <p:grpSpPr>
          <a:xfrm>
            <a:off x="4339144" y="3008631"/>
            <a:ext cx="6774714" cy="3416266"/>
            <a:chOff x="4339144" y="3008631"/>
            <a:chExt cx="6774714" cy="3416266"/>
          </a:xfrm>
        </p:grpSpPr>
        <p:pic>
          <p:nvPicPr>
            <p:cNvPr id="5" name="图片 4">
              <a:extLst>
                <a:ext uri="{FF2B5EF4-FFF2-40B4-BE49-F238E27FC236}">
                  <a16:creationId xmlns:a16="http://schemas.microsoft.com/office/drawing/2014/main" xmlns="" id="{8071953C-DF47-47DE-B61C-9C18E67CA85D}"/>
                </a:ext>
              </a:extLst>
            </p:cNvPr>
            <p:cNvPicPr>
              <a:picLocks noChangeAspect="1"/>
            </p:cNvPicPr>
            <p:nvPr/>
          </p:nvPicPr>
          <p:blipFill>
            <a:blip r:embed="rId3"/>
            <a:stretch>
              <a:fillRect/>
            </a:stretch>
          </p:blipFill>
          <p:spPr>
            <a:xfrm>
              <a:off x="4339144" y="3497921"/>
              <a:ext cx="5439241" cy="2926976"/>
            </a:xfrm>
            <a:prstGeom prst="rect">
              <a:avLst/>
            </a:prstGeom>
          </p:spPr>
        </p:pic>
        <p:pic>
          <p:nvPicPr>
            <p:cNvPr id="7" name="图片 6">
              <a:extLst>
                <a:ext uri="{FF2B5EF4-FFF2-40B4-BE49-F238E27FC236}">
                  <a16:creationId xmlns:a16="http://schemas.microsoft.com/office/drawing/2014/main" xmlns="" id="{CC306408-766F-4FFE-8BD9-F867F1E04654}"/>
                </a:ext>
              </a:extLst>
            </p:cNvPr>
            <p:cNvPicPr>
              <a:picLocks noChangeAspect="1"/>
            </p:cNvPicPr>
            <p:nvPr/>
          </p:nvPicPr>
          <p:blipFill>
            <a:blip r:embed="rId4"/>
            <a:stretch>
              <a:fillRect/>
            </a:stretch>
          </p:blipFill>
          <p:spPr>
            <a:xfrm rot="20802767">
              <a:off x="9740420" y="3008631"/>
              <a:ext cx="1373438" cy="2312422"/>
            </a:xfrm>
            <a:prstGeom prst="rect">
              <a:avLst/>
            </a:prstGeom>
          </p:spPr>
        </p:pic>
      </p:grpSp>
    </p:spTree>
    <p:extLst>
      <p:ext uri="{BB962C8B-B14F-4D97-AF65-F5344CB8AC3E}">
        <p14:creationId xmlns:p14="http://schemas.microsoft.com/office/powerpoint/2010/main" val="329157116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增量的软件发布</a:t>
            </a:r>
            <a:endParaRPr lang="en-US" altLang="zh-CN" sz="28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冲刺结束后，总结经验教训</a:t>
            </a:r>
            <a:endParaRPr lang="en-US" altLang="zh-CN" sz="22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争取下一次做的更好</a:t>
            </a:r>
            <a:endParaRPr lang="en-US" altLang="zh-CN" sz="22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5C1227E8-752A-4F10-AFBC-FBB204441699}"/>
              </a:ext>
            </a:extLst>
          </p:cNvPr>
          <p:cNvPicPr>
            <a:picLocks noChangeAspect="1"/>
          </p:cNvPicPr>
          <p:nvPr/>
        </p:nvPicPr>
        <p:blipFill>
          <a:blip r:embed="rId3"/>
          <a:stretch>
            <a:fillRect/>
          </a:stretch>
        </p:blipFill>
        <p:spPr>
          <a:xfrm>
            <a:off x="5653667" y="2131862"/>
            <a:ext cx="5694589" cy="4302392"/>
          </a:xfrm>
          <a:prstGeom prst="rect">
            <a:avLst/>
          </a:prstGeom>
        </p:spPr>
      </p:pic>
    </p:spTree>
    <p:extLst>
      <p:ext uri="{BB962C8B-B14F-4D97-AF65-F5344CB8AC3E}">
        <p14:creationId xmlns:p14="http://schemas.microsoft.com/office/powerpoint/2010/main" val="22958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smtClean="0">
                <a:solidFill>
                  <a:schemeClr val="tx1"/>
                </a:solidFill>
                <a:latin typeface="微软雅黑" pitchFamily="34" charset="-122"/>
                <a:ea typeface="微软雅黑" pitchFamily="34" charset="-122"/>
              </a:rPr>
              <a:t>注重</a:t>
            </a:r>
            <a:r>
              <a:rPr lang="zh-CN" altLang="en-US" sz="2200" dirty="0">
                <a:solidFill>
                  <a:schemeClr val="tx1"/>
                </a:solidFill>
                <a:latin typeface="微软雅黑" pitchFamily="34" charset="-122"/>
                <a:ea typeface="微软雅黑" pitchFamily="34" charset="-122"/>
              </a:rPr>
              <a:t>客户或者说是重视应用的最终用户</a:t>
            </a:r>
            <a:r>
              <a:rPr lang="zh-CN" altLang="en-US" sz="2200" dirty="0" smtClean="0">
                <a:solidFill>
                  <a:schemeClr val="tx1"/>
                </a:solidFill>
                <a:latin typeface="微软雅黑" pitchFamily="34" charset="-122"/>
                <a:ea typeface="微软雅黑" pitchFamily="34" charset="-122"/>
              </a:rPr>
              <a:t>体验</a:t>
            </a:r>
            <a:endParaRPr lang="zh-CN" altLang="en-US"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534274" y="1738312"/>
            <a:ext cx="3891749" cy="2576513"/>
          </a:xfrm>
          <a:prstGeom prst="rect">
            <a:avLst/>
          </a:prstGeom>
        </p:spPr>
      </p:pic>
    </p:spTree>
    <p:extLst>
      <p:ext uri="{BB962C8B-B14F-4D97-AF65-F5344CB8AC3E}">
        <p14:creationId xmlns:p14="http://schemas.microsoft.com/office/powerpoint/2010/main" val="41369710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smtClean="0">
                <a:solidFill>
                  <a:schemeClr val="tx1"/>
                </a:solidFill>
                <a:latin typeface="微软雅黑" pitchFamily="34" charset="-122"/>
                <a:ea typeface="微软雅黑" pitchFamily="34" charset="-122"/>
              </a:rPr>
              <a:t>注重</a:t>
            </a:r>
            <a:r>
              <a:rPr lang="zh-CN" altLang="en-US" sz="2200" dirty="0">
                <a:solidFill>
                  <a:schemeClr val="tx1"/>
                </a:solidFill>
                <a:latin typeface="微软雅黑" pitchFamily="34" charset="-122"/>
                <a:ea typeface="微软雅黑" pitchFamily="34" charset="-122"/>
              </a:rPr>
              <a:t>客户或者说是重视应用的最终用户</a:t>
            </a:r>
            <a:r>
              <a:rPr lang="zh-CN" altLang="en-US" sz="2200" dirty="0" smtClean="0">
                <a:solidFill>
                  <a:schemeClr val="tx1"/>
                </a:solidFill>
                <a:latin typeface="微软雅黑" pitchFamily="34" charset="-122"/>
                <a:ea typeface="微软雅黑" pitchFamily="34" charset="-122"/>
              </a:rPr>
              <a:t>体验</a:t>
            </a:r>
            <a:endParaRPr lang="zh-CN" altLang="en-US"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534274" y="1738312"/>
            <a:ext cx="3891749" cy="2576513"/>
          </a:xfrm>
          <a:prstGeom prst="rect">
            <a:avLst/>
          </a:prstGeom>
        </p:spPr>
      </p:pic>
    </p:spTree>
    <p:extLst>
      <p:ext uri="{BB962C8B-B14F-4D97-AF65-F5344CB8AC3E}">
        <p14:creationId xmlns:p14="http://schemas.microsoft.com/office/powerpoint/2010/main" val="256251235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注重客户或者说是重视应用的最终用户体验</a:t>
            </a: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为</a:t>
            </a:r>
            <a:r>
              <a:rPr lang="zh-CN" altLang="en-US" sz="2800" dirty="0">
                <a:solidFill>
                  <a:schemeClr val="tx1"/>
                </a:solidFill>
                <a:latin typeface="微软雅黑" pitchFamily="34" charset="-122"/>
                <a:ea typeface="微软雅黑" pitchFamily="34" charset="-122"/>
              </a:rPr>
              <a:t>开发人员提供思考的安全边界</a:t>
            </a:r>
            <a:endParaRPr lang="en-US" altLang="zh-CN" sz="2800" dirty="0">
              <a:solidFill>
                <a:schemeClr val="tx1"/>
              </a:solidFill>
              <a:latin typeface="微软雅黑" pitchFamily="34" charset="-122"/>
              <a:ea typeface="微软雅黑" pitchFamily="34" charset="-122"/>
            </a:endParaRPr>
          </a:p>
          <a:p>
            <a:pPr lvl="1"/>
            <a:r>
              <a:rPr lang="zh-CN" altLang="en-US" sz="2200" dirty="0">
                <a:solidFill>
                  <a:schemeClr val="tx1"/>
                </a:solidFill>
                <a:latin typeface="微软雅黑" pitchFamily="34" charset="-122"/>
                <a:ea typeface="微软雅黑" pitchFamily="34" charset="-122"/>
              </a:rPr>
              <a:t>培养团队的创新能力，应该给每个成员一个</a:t>
            </a:r>
            <a:r>
              <a:rPr lang="zh-CN" altLang="en-US" sz="2200" dirty="0" smtClean="0">
                <a:solidFill>
                  <a:schemeClr val="tx1"/>
                </a:solidFill>
                <a:latin typeface="微软雅黑" pitchFamily="34" charset="-122"/>
                <a:ea typeface="微软雅黑" pitchFamily="34" charset="-122"/>
              </a:rPr>
              <a:t>安全的</a:t>
            </a:r>
            <a:r>
              <a:rPr lang="zh-CN" altLang="en-US" sz="2200" dirty="0">
                <a:solidFill>
                  <a:schemeClr val="tx1"/>
                </a:solidFill>
                <a:latin typeface="微软雅黑" pitchFamily="34" charset="-122"/>
                <a:ea typeface="微软雅黑" pitchFamily="34" charset="-122"/>
              </a:rPr>
              <a:t>环境提出自己的想法</a:t>
            </a:r>
            <a:endParaRPr lang="en-US" altLang="zh-CN"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874598" y="1049181"/>
            <a:ext cx="3529907" cy="2336957"/>
          </a:xfrm>
          <a:prstGeom prst="rect">
            <a:avLst/>
          </a:prstGeom>
        </p:spPr>
      </p:pic>
      <p:pic>
        <p:nvPicPr>
          <p:cNvPr id="4" name="图片 3"/>
          <p:cNvPicPr>
            <a:picLocks noChangeAspect="1"/>
          </p:cNvPicPr>
          <p:nvPr/>
        </p:nvPicPr>
        <p:blipFill>
          <a:blip r:embed="rId4"/>
          <a:stretch>
            <a:fillRect/>
          </a:stretch>
        </p:blipFill>
        <p:spPr>
          <a:xfrm>
            <a:off x="7929564" y="4338415"/>
            <a:ext cx="3310635" cy="2400293"/>
          </a:xfrm>
          <a:prstGeom prst="rect">
            <a:avLst/>
          </a:prstGeom>
        </p:spPr>
      </p:pic>
    </p:spTree>
    <p:extLst>
      <p:ext uri="{BB962C8B-B14F-4D97-AF65-F5344CB8AC3E}">
        <p14:creationId xmlns:p14="http://schemas.microsoft.com/office/powerpoint/2010/main" val="33374603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注重客户或者说是重视应用的最终用户体验</a:t>
            </a: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为</a:t>
            </a:r>
            <a:r>
              <a:rPr lang="zh-CN" altLang="en-US" sz="2800" dirty="0">
                <a:solidFill>
                  <a:schemeClr val="tx1"/>
                </a:solidFill>
                <a:latin typeface="微软雅黑" pitchFamily="34" charset="-122"/>
                <a:ea typeface="微软雅黑" pitchFamily="34" charset="-122"/>
              </a:rPr>
              <a:t>开发人员提供思考的安全边界</a:t>
            </a:r>
            <a:endParaRPr lang="en-US" altLang="zh-CN" sz="2800" dirty="0">
              <a:solidFill>
                <a:schemeClr val="tx1"/>
              </a:solidFill>
              <a:latin typeface="微软雅黑" pitchFamily="34" charset="-122"/>
              <a:ea typeface="微软雅黑" pitchFamily="34" charset="-122"/>
            </a:endParaRPr>
          </a:p>
          <a:p>
            <a:pPr lvl="1"/>
            <a:r>
              <a:rPr lang="zh-CN" altLang="en-US" sz="2200" dirty="0">
                <a:solidFill>
                  <a:schemeClr val="tx1"/>
                </a:solidFill>
                <a:latin typeface="微软雅黑" pitchFamily="34" charset="-122"/>
                <a:ea typeface="微软雅黑" pitchFamily="34" charset="-122"/>
              </a:rPr>
              <a:t>培养团队的创新能力，应该给每个成员一个</a:t>
            </a:r>
            <a:r>
              <a:rPr lang="zh-CN" altLang="en-US" sz="2200" dirty="0" smtClean="0">
                <a:solidFill>
                  <a:schemeClr val="tx1"/>
                </a:solidFill>
                <a:latin typeface="微软雅黑" pitchFamily="34" charset="-122"/>
                <a:ea typeface="微软雅黑" pitchFamily="34" charset="-122"/>
              </a:rPr>
              <a:t>安全的</a:t>
            </a:r>
            <a:r>
              <a:rPr lang="zh-CN" altLang="en-US" sz="2200" dirty="0">
                <a:solidFill>
                  <a:schemeClr val="tx1"/>
                </a:solidFill>
                <a:latin typeface="微软雅黑" pitchFamily="34" charset="-122"/>
                <a:ea typeface="微软雅黑" pitchFamily="34" charset="-122"/>
              </a:rPr>
              <a:t>环境提出自己的想法</a:t>
            </a:r>
            <a:endParaRPr lang="en-US" altLang="zh-CN"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874598" y="1049181"/>
            <a:ext cx="3529907" cy="2336957"/>
          </a:xfrm>
          <a:prstGeom prst="rect">
            <a:avLst/>
          </a:prstGeom>
        </p:spPr>
      </p:pic>
      <p:pic>
        <p:nvPicPr>
          <p:cNvPr id="4" name="图片 3"/>
          <p:cNvPicPr>
            <a:picLocks noChangeAspect="1"/>
          </p:cNvPicPr>
          <p:nvPr/>
        </p:nvPicPr>
        <p:blipFill>
          <a:blip r:embed="rId4"/>
          <a:stretch>
            <a:fillRect/>
          </a:stretch>
        </p:blipFill>
        <p:spPr>
          <a:xfrm>
            <a:off x="7929564" y="4338415"/>
            <a:ext cx="3310635" cy="2400293"/>
          </a:xfrm>
          <a:prstGeom prst="rect">
            <a:avLst/>
          </a:prstGeom>
        </p:spPr>
      </p:pic>
    </p:spTree>
    <p:extLst>
      <p:ext uri="{BB962C8B-B14F-4D97-AF65-F5344CB8AC3E}">
        <p14:creationId xmlns:p14="http://schemas.microsoft.com/office/powerpoint/2010/main" val="89484486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、使用资源</a:t>
            </a:r>
            <a:r>
              <a:rPr lang="zh-CN" altLang="en-US" sz="2200" dirty="0">
                <a:solidFill>
                  <a:schemeClr val="tx1"/>
                </a:solidFill>
                <a:latin typeface="微软雅黑" pitchFamily="34" charset="-122"/>
                <a:ea typeface="微软雅黑" pitchFamily="34" charset="-122"/>
              </a:rPr>
              <a:t>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spTree>
    <p:extLst>
      <p:ext uri="{BB962C8B-B14F-4D97-AF65-F5344CB8AC3E}">
        <p14:creationId xmlns:p14="http://schemas.microsoft.com/office/powerpoint/2010/main" val="149754073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1682098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a:t>
            </a:r>
            <a:r>
              <a:rPr lang="en-US" altLang="zh-CN" sz="2800" dirty="0" smtClean="0">
                <a:solidFill>
                  <a:schemeClr val="tx1"/>
                </a:solidFill>
                <a:latin typeface="微软雅黑" pitchFamily="34" charset="-122"/>
                <a:ea typeface="微软雅黑" pitchFamily="34" charset="-122"/>
              </a:rPr>
              <a:t>IT</a:t>
            </a:r>
            <a:r>
              <a:rPr lang="zh-CN" altLang="en-US" sz="2800" dirty="0" smtClean="0">
                <a:solidFill>
                  <a:schemeClr val="tx1"/>
                </a:solidFill>
                <a:latin typeface="微软雅黑" pitchFamily="34" charset="-122"/>
                <a:ea typeface="微软雅黑" pitchFamily="34" charset="-122"/>
              </a:rPr>
              <a:t>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a:t>
            </a:r>
            <a:r>
              <a:rPr lang="en-US" altLang="zh-CN" sz="2200" dirty="0" smtClean="0">
                <a:solidFill>
                  <a:schemeClr val="tx1"/>
                </a:solidFill>
                <a:latin typeface="微软雅黑" pitchFamily="34" charset="-122"/>
                <a:ea typeface="微软雅黑" pitchFamily="34" charset="-122"/>
              </a:rPr>
              <a:t>IT</a:t>
            </a:r>
            <a:r>
              <a:rPr lang="zh-CN" altLang="en-US" sz="2200" dirty="0">
                <a:solidFill>
                  <a:schemeClr val="tx1"/>
                </a:solidFill>
                <a:latin typeface="微软雅黑" pitchFamily="34" charset="-122"/>
                <a:ea typeface="微软雅黑" pitchFamily="34" charset="-122"/>
              </a:rPr>
              <a:t>资源来适当的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持续的交付</a:t>
            </a:r>
            <a:endParaRPr lang="en-US" altLang="zh-CN" sz="2800" dirty="0">
              <a:solidFill>
                <a:schemeClr val="tx1"/>
              </a:solidFill>
              <a:latin typeface="微软雅黑" pitchFamily="34" charset="-122"/>
              <a:ea typeface="微软雅黑" pitchFamily="34" charset="-122"/>
            </a:endParaRPr>
          </a:p>
          <a:p>
            <a:pPr lvl="2"/>
            <a:r>
              <a:rPr lang="zh-CN" altLang="en-US" sz="2000" dirty="0">
                <a:solidFill>
                  <a:schemeClr val="tx1"/>
                </a:solidFill>
                <a:latin typeface="微软雅黑" pitchFamily="34" charset="-122"/>
                <a:ea typeface="微软雅黑" pitchFamily="34" charset="-122"/>
              </a:rPr>
              <a:t>持续交付包含几个方面：集成、持续、部署、交付。</a:t>
            </a:r>
            <a:endParaRPr lang="en-US" altLang="zh-CN" sz="20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pic>
        <p:nvPicPr>
          <p:cNvPr id="5" name="图片 4"/>
          <p:cNvPicPr>
            <a:picLocks noChangeAspect="1"/>
          </p:cNvPicPr>
          <p:nvPr/>
        </p:nvPicPr>
        <p:blipFill>
          <a:blip r:embed="rId4"/>
          <a:stretch>
            <a:fillRect/>
          </a:stretch>
        </p:blipFill>
        <p:spPr>
          <a:xfrm>
            <a:off x="8141482" y="4392222"/>
            <a:ext cx="3571876" cy="2236758"/>
          </a:xfrm>
          <a:prstGeom prst="rect">
            <a:avLst/>
          </a:prstGeom>
        </p:spPr>
      </p:pic>
    </p:spTree>
    <p:extLst>
      <p:ext uri="{BB962C8B-B14F-4D97-AF65-F5344CB8AC3E}">
        <p14:creationId xmlns:p14="http://schemas.microsoft.com/office/powerpoint/2010/main" val="141996195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a:t>
            </a:r>
            <a:r>
              <a:rPr lang="en-US" altLang="zh-CN" sz="2800" dirty="0" smtClean="0">
                <a:solidFill>
                  <a:schemeClr val="tx1"/>
                </a:solidFill>
                <a:latin typeface="微软雅黑" pitchFamily="34" charset="-122"/>
                <a:ea typeface="微软雅黑" pitchFamily="34" charset="-122"/>
              </a:rPr>
              <a:t>IT</a:t>
            </a:r>
            <a:r>
              <a:rPr lang="zh-CN" altLang="en-US" sz="2800" dirty="0" smtClean="0">
                <a:solidFill>
                  <a:schemeClr val="tx1"/>
                </a:solidFill>
                <a:latin typeface="微软雅黑" pitchFamily="34" charset="-122"/>
                <a:ea typeface="微软雅黑" pitchFamily="34" charset="-122"/>
              </a:rPr>
              <a:t>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a:t>
            </a:r>
            <a:r>
              <a:rPr lang="en-US" altLang="zh-CN" sz="2200" dirty="0" smtClean="0">
                <a:solidFill>
                  <a:schemeClr val="tx1"/>
                </a:solidFill>
                <a:latin typeface="微软雅黑" pitchFamily="34" charset="-122"/>
                <a:ea typeface="微软雅黑" pitchFamily="34" charset="-122"/>
              </a:rPr>
              <a:t>IT</a:t>
            </a:r>
            <a:r>
              <a:rPr lang="zh-CN" altLang="en-US" sz="2200" dirty="0">
                <a:solidFill>
                  <a:schemeClr val="tx1"/>
                </a:solidFill>
                <a:latin typeface="微软雅黑" pitchFamily="34" charset="-122"/>
                <a:ea typeface="微软雅黑" pitchFamily="34" charset="-122"/>
              </a:rPr>
              <a:t>资源来适当的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持续的交付</a:t>
            </a:r>
            <a:endParaRPr lang="en-US" altLang="zh-CN" sz="2800" dirty="0">
              <a:solidFill>
                <a:schemeClr val="tx1"/>
              </a:solidFill>
              <a:latin typeface="微软雅黑" pitchFamily="34" charset="-122"/>
              <a:ea typeface="微软雅黑" pitchFamily="34" charset="-122"/>
            </a:endParaRPr>
          </a:p>
          <a:p>
            <a:pPr lvl="2"/>
            <a:r>
              <a:rPr lang="zh-CN" altLang="en-US" sz="2000" dirty="0">
                <a:solidFill>
                  <a:schemeClr val="tx1"/>
                </a:solidFill>
                <a:latin typeface="微软雅黑" pitchFamily="34" charset="-122"/>
                <a:ea typeface="微软雅黑" pitchFamily="34" charset="-122"/>
              </a:rPr>
              <a:t>持续交付包含几个方面：集成、持续、部署、交付。</a:t>
            </a:r>
            <a:endParaRPr lang="en-US" altLang="zh-CN" sz="20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pic>
        <p:nvPicPr>
          <p:cNvPr id="5" name="图片 4"/>
          <p:cNvPicPr>
            <a:picLocks noChangeAspect="1"/>
          </p:cNvPicPr>
          <p:nvPr/>
        </p:nvPicPr>
        <p:blipFill>
          <a:blip r:embed="rId4"/>
          <a:stretch>
            <a:fillRect/>
          </a:stretch>
        </p:blipFill>
        <p:spPr>
          <a:xfrm>
            <a:off x="8141482" y="4392222"/>
            <a:ext cx="3571876" cy="2236758"/>
          </a:xfrm>
          <a:prstGeom prst="rect">
            <a:avLst/>
          </a:prstGeom>
        </p:spPr>
      </p:pic>
    </p:spTree>
    <p:extLst>
      <p:ext uri="{BB962C8B-B14F-4D97-AF65-F5344CB8AC3E}">
        <p14:creationId xmlns:p14="http://schemas.microsoft.com/office/powerpoint/2010/main" val="38508064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pPr eaLnBrk="1" hangingPunct="1"/>
            <a:r>
              <a:rPr lang="zh-CN" altLang="en-US" dirty="0" smtClean="0">
                <a:ea typeface="宋体" panose="02010600030101010101" pitchFamily="2" charset="-122"/>
              </a:rPr>
              <a:t>团队管理</a:t>
            </a:r>
          </a:p>
        </p:txBody>
      </p:sp>
      <p:pic>
        <p:nvPicPr>
          <p:cNvPr id="5123" name="内容占位符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079876" y="3860801"/>
            <a:ext cx="4424363" cy="2663825"/>
          </a:xfrm>
        </p:spPr>
      </p:pic>
      <p:sp>
        <p:nvSpPr>
          <p:cNvPr id="5124" name="文本框 5"/>
          <p:cNvSpPr txBox="1">
            <a:spLocks noChangeArrowheads="1"/>
          </p:cNvSpPr>
          <p:nvPr/>
        </p:nvSpPr>
        <p:spPr bwMode="auto">
          <a:xfrm>
            <a:off x="2063750" y="2349500"/>
            <a:ext cx="741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r>
              <a:rPr lang="zh-CN" altLang="en-US" sz="3600">
                <a:solidFill>
                  <a:srgbClr val="30311D"/>
                </a:solidFill>
                <a:latin typeface="Arial" panose="020B0604020202020204" pitchFamily="34" charset="0"/>
                <a:ea typeface="宋体" panose="02010600030101010101" pitchFamily="2" charset="-122"/>
              </a:rPr>
              <a:t>人是公司和项目最重要的资产！</a:t>
            </a:r>
          </a:p>
          <a:p>
            <a:pPr algn="r" fontAlgn="base">
              <a:spcBef>
                <a:spcPct val="0"/>
              </a:spcBef>
              <a:spcAft>
                <a:spcPct val="0"/>
              </a:spcAft>
              <a:buClrTx/>
              <a:buFontTx/>
              <a:buNone/>
            </a:pPr>
            <a:r>
              <a:rPr lang="zh-CN" altLang="en-US" sz="3600">
                <a:solidFill>
                  <a:srgbClr val="30311D"/>
                </a:solidFill>
                <a:latin typeface="Arial" panose="020B0604020202020204" pitchFamily="34" charset="0"/>
                <a:ea typeface="宋体" panose="02010600030101010101" pitchFamily="2" charset="-122"/>
              </a:rPr>
              <a:t>人的管理是我们面临最大的挑战！</a:t>
            </a:r>
          </a:p>
        </p:txBody>
      </p:sp>
    </p:spTree>
    <p:extLst>
      <p:ext uri="{BB962C8B-B14F-4D97-AF65-F5344CB8AC3E}">
        <p14:creationId xmlns:p14="http://schemas.microsoft.com/office/powerpoint/2010/main" val="1133848116"/>
      </p:ext>
    </p:extLst>
  </p:cSld>
  <p:clrMapOvr>
    <a:masterClrMapping/>
  </p:clrMapOvr>
  <p:transition spd="slow" advTm="8115"/>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zh-CN" altLang="en-US" smtClean="0">
                <a:ea typeface="宋体" panose="02010600030101010101" pitchFamily="2" charset="-122"/>
              </a:rPr>
              <a:t>团队管理</a:t>
            </a:r>
          </a:p>
        </p:txBody>
      </p:sp>
      <p:sp>
        <p:nvSpPr>
          <p:cNvPr id="6147" name="内容占位符 2"/>
          <p:cNvSpPr>
            <a:spLocks noGrp="1"/>
          </p:cNvSpPr>
          <p:nvPr>
            <p:ph idx="1"/>
          </p:nvPr>
        </p:nvSpPr>
        <p:spPr/>
        <p:txBody>
          <a:bodyPr/>
          <a:lstStyle/>
          <a:p>
            <a:pPr marL="0" indent="0" eaLnBrk="1" hangingPunct="1">
              <a:buNone/>
            </a:pPr>
            <a:r>
              <a:rPr lang="en-US" altLang="zh-CN" smtClean="0">
                <a:latin typeface="宋体" panose="02010600030101010101" pitchFamily="2" charset="-122"/>
                <a:ea typeface="宋体" panose="02010600030101010101" pitchFamily="2" charset="-122"/>
              </a:rPr>
              <a:t>1. </a:t>
            </a:r>
            <a:r>
              <a:rPr lang="zh-CN" altLang="en-US" smtClean="0">
                <a:latin typeface="宋体" panose="02010600030101010101" pitchFamily="2" charset="-122"/>
                <a:ea typeface="宋体" panose="02010600030101010101" pitchFamily="2" charset="-122"/>
              </a:rPr>
              <a:t>人的因素决定一个企业或项目的成败。 </a:t>
            </a:r>
          </a:p>
          <a:p>
            <a:pPr marL="0" indent="0" eaLnBrk="1" hangingPunct="1">
              <a:buNone/>
            </a:pPr>
            <a:r>
              <a:rPr lang="en-US" altLang="zh-CN" smtClean="0">
                <a:latin typeface="宋体" panose="02010600030101010101" pitchFamily="2" charset="-122"/>
                <a:ea typeface="宋体" panose="02010600030101010101" pitchFamily="2" charset="-122"/>
              </a:rPr>
              <a:t>2. </a:t>
            </a:r>
            <a:r>
              <a:rPr lang="zh-CN" altLang="en-US" smtClean="0">
                <a:latin typeface="宋体" panose="02010600030101010101" pitchFamily="2" charset="-122"/>
                <a:ea typeface="宋体" panose="02010600030101010101" pitchFamily="2" charset="-122"/>
              </a:rPr>
              <a:t>人是公司和组织最重要的资产。</a:t>
            </a:r>
            <a:endParaRPr lang="en-US" altLang="zh-CN" smtClean="0">
              <a:latin typeface="宋体" panose="02010600030101010101" pitchFamily="2" charset="-122"/>
              <a:ea typeface="宋体" panose="02010600030101010101" pitchFamily="2" charset="-122"/>
            </a:endParaRPr>
          </a:p>
          <a:p>
            <a:pPr marL="0" indent="0" eaLnBrk="1" hangingPunct="1">
              <a:buNone/>
            </a:pPr>
            <a:r>
              <a:rPr lang="en-US" altLang="zh-CN" smtClean="0">
                <a:latin typeface="宋体" panose="02010600030101010101" pitchFamily="2" charset="-122"/>
                <a:ea typeface="宋体" panose="02010600030101010101" pitchFamily="2" charset="-122"/>
              </a:rPr>
              <a:t>3. </a:t>
            </a:r>
            <a:r>
              <a:rPr lang="zh-CN" altLang="en-US" smtClean="0">
                <a:latin typeface="宋体" panose="02010600030101010101" pitchFamily="2" charset="-122"/>
                <a:ea typeface="宋体" panose="02010600030101010101" pitchFamily="2" charset="-122"/>
              </a:rPr>
              <a:t>如果想在</a:t>
            </a:r>
            <a:r>
              <a:rPr lang="en-US" altLang="zh-CN" smtClean="0">
                <a:latin typeface="宋体" panose="02010600030101010101" pitchFamily="2" charset="-122"/>
                <a:ea typeface="宋体" panose="02010600030101010101" pitchFamily="2" charset="-122"/>
              </a:rPr>
              <a:t>IT</a:t>
            </a:r>
            <a:r>
              <a:rPr lang="zh-CN" altLang="en-US" smtClean="0">
                <a:latin typeface="宋体" panose="02010600030101010101" pitchFamily="2" charset="-122"/>
                <a:ea typeface="宋体" panose="02010600030101010101" pitchFamily="2" charset="-122"/>
              </a:rPr>
              <a:t>项目上获得成功，他们需要认识到项目团队管理的重要性，并采取实际行动来有效使用人才。</a:t>
            </a:r>
          </a:p>
          <a:p>
            <a:pPr marL="0" indent="0" eaLnBrk="1" hangingPunct="1">
              <a:buNone/>
            </a:pPr>
            <a:endParaRPr lang="zh-CN" altLang="en-US" smtClean="0">
              <a:latin typeface="宋体" panose="02010600030101010101" pitchFamily="2" charset="-122"/>
              <a:ea typeface="宋体" panose="02010600030101010101" pitchFamily="2" charset="-122"/>
            </a:endParaRPr>
          </a:p>
          <a:p>
            <a:pPr marL="0" indent="0" eaLnBrk="1" hangingPunct="1">
              <a:buNone/>
            </a:pPr>
            <a:r>
              <a:rPr lang="zh-CN" altLang="en-US" smtClean="0">
                <a:solidFill>
                  <a:srgbClr val="0033CC"/>
                </a:solidFill>
                <a:latin typeface="宋体" panose="02010600030101010101" pitchFamily="2" charset="-122"/>
                <a:ea typeface="宋体" panose="02010600030101010101" pitchFamily="2" charset="-122"/>
              </a:rPr>
              <a:t>现象：全球经济低迷时，好的 </a:t>
            </a:r>
            <a:r>
              <a:rPr lang="en-US" altLang="zh-CN" smtClean="0">
                <a:solidFill>
                  <a:srgbClr val="0033CC"/>
                </a:solidFill>
                <a:latin typeface="宋体" panose="02010600030101010101" pitchFamily="2" charset="-122"/>
                <a:ea typeface="宋体" panose="02010600030101010101" pitchFamily="2" charset="-122"/>
              </a:rPr>
              <a:t>IT</a:t>
            </a:r>
            <a:r>
              <a:rPr lang="zh-CN" altLang="en-US" smtClean="0">
                <a:solidFill>
                  <a:srgbClr val="0033CC"/>
                </a:solidFill>
                <a:latin typeface="宋体" panose="02010600030101010101" pitchFamily="2" charset="-122"/>
                <a:ea typeface="宋体" panose="02010600030101010101" pitchFamily="2" charset="-122"/>
              </a:rPr>
              <a:t>人员仍然缺乏 。</a:t>
            </a:r>
            <a:endParaRPr lang="en-US" altLang="zh-CN" smtClean="0">
              <a:solidFill>
                <a:srgbClr val="0033CC"/>
              </a:solidFill>
              <a:latin typeface="宋体" panose="02010600030101010101" pitchFamily="2" charset="-122"/>
              <a:ea typeface="宋体" panose="02010600030101010101" pitchFamily="2" charset="-122"/>
            </a:endParaRPr>
          </a:p>
          <a:p>
            <a:pPr marL="0" indent="0" eaLnBrk="1" hangingPunct="1">
              <a:buNone/>
            </a:pPr>
            <a:r>
              <a:rPr lang="en-US" altLang="zh-CN" smtClean="0">
                <a:solidFill>
                  <a:srgbClr val="0033CC"/>
                </a:solidFill>
                <a:latin typeface="宋体" panose="02010600030101010101" pitchFamily="2" charset="-122"/>
                <a:ea typeface="宋体" panose="02010600030101010101" pitchFamily="2" charset="-122"/>
              </a:rPr>
              <a:t>              IT</a:t>
            </a:r>
            <a:r>
              <a:rPr lang="zh-CN" altLang="en-US" smtClean="0">
                <a:solidFill>
                  <a:srgbClr val="0033CC"/>
                </a:solidFill>
                <a:latin typeface="宋体" panose="02010600030101010101" pitchFamily="2" charset="-122"/>
                <a:ea typeface="宋体" panose="02010600030101010101" pitchFamily="2" charset="-122"/>
              </a:rPr>
              <a:t>行业是最有前途的就业领域。</a:t>
            </a:r>
          </a:p>
          <a:p>
            <a:pPr marL="0" indent="0" eaLnBrk="1" hangingPunct="1"/>
            <a:endParaRPr lang="zh-CN" altLang="en-US" smtClean="0">
              <a:ea typeface="宋体" panose="02010600030101010101" pitchFamily="2" charset="-122"/>
            </a:endParaRPr>
          </a:p>
        </p:txBody>
      </p:sp>
    </p:spTree>
    <p:extLst>
      <p:ext uri="{BB962C8B-B14F-4D97-AF65-F5344CB8AC3E}">
        <p14:creationId xmlns:p14="http://schemas.microsoft.com/office/powerpoint/2010/main" val="2975473700"/>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zh-CN" altLang="en-US" smtClean="0">
                <a:ea typeface="宋体" panose="02010600030101010101" pitchFamily="2" charset="-122"/>
              </a:rPr>
              <a:t>问题</a:t>
            </a:r>
          </a:p>
        </p:txBody>
      </p:sp>
      <p:sp>
        <p:nvSpPr>
          <p:cNvPr id="8195" name="内容占位符 2"/>
          <p:cNvSpPr>
            <a:spLocks noGrp="1"/>
          </p:cNvSpPr>
          <p:nvPr>
            <p:ph idx="1"/>
          </p:nvPr>
        </p:nvSpPr>
        <p:spPr/>
        <p:txBody>
          <a:bodyPr/>
          <a:lstStyle/>
          <a:p>
            <a:pPr eaLnBrk="1" hangingPunct="1"/>
            <a:r>
              <a:rPr lang="en-US" altLang="zh-CN" smtClean="0">
                <a:ea typeface="宋体" panose="02010600030101010101" pitchFamily="2" charset="-122"/>
              </a:rPr>
              <a:t> </a:t>
            </a:r>
            <a:r>
              <a:rPr lang="zh-CN" altLang="en-US" b="0" smtClean="0">
                <a:ea typeface="宋体" panose="02010600030101010101" pitchFamily="2" charset="-122"/>
              </a:rPr>
              <a:t>如何建设团队，达到</a:t>
            </a:r>
            <a:r>
              <a:rPr lang="en-US" altLang="zh-CN" b="0" smtClean="0">
                <a:ea typeface="宋体" panose="02010600030101010101" pitchFamily="2" charset="-122"/>
              </a:rPr>
              <a:t>1+1&gt;2</a:t>
            </a:r>
            <a:r>
              <a:rPr lang="zh-CN" altLang="en-US" b="0" smtClean="0">
                <a:ea typeface="宋体" panose="02010600030101010101" pitchFamily="2" charset="-122"/>
              </a:rPr>
              <a:t>？</a:t>
            </a:r>
          </a:p>
          <a:p>
            <a:pPr eaLnBrk="1" hangingPunct="1"/>
            <a:r>
              <a:rPr lang="en-US" altLang="zh-CN" b="0" smtClean="0">
                <a:ea typeface="宋体" panose="02010600030101010101" pitchFamily="2" charset="-122"/>
              </a:rPr>
              <a:t> </a:t>
            </a:r>
            <a:r>
              <a:rPr lang="zh-CN" altLang="en-US" b="0" smtClean="0">
                <a:ea typeface="宋体" panose="02010600030101010101" pitchFamily="2" charset="-122"/>
              </a:rPr>
              <a:t>如何激励小组成员？</a:t>
            </a:r>
            <a:r>
              <a:rPr lang="en-US" altLang="zh-CN" b="0" smtClean="0">
                <a:ea typeface="宋体" panose="02010600030101010101" pitchFamily="2" charset="-122"/>
              </a:rPr>
              <a:t>10:1</a:t>
            </a:r>
          </a:p>
          <a:p>
            <a:pPr eaLnBrk="1" hangingPunct="1"/>
            <a:r>
              <a:rPr lang="en-US" altLang="zh-CN" b="0" smtClean="0">
                <a:ea typeface="宋体" panose="02010600030101010101" pitchFamily="2" charset="-122"/>
              </a:rPr>
              <a:t> </a:t>
            </a:r>
            <a:r>
              <a:rPr lang="zh-CN" altLang="en-US" b="0" smtClean="0">
                <a:ea typeface="宋体" panose="02010600030101010101" pitchFamily="2" charset="-122"/>
              </a:rPr>
              <a:t>如何管理高技术的软件开发人员？</a:t>
            </a:r>
          </a:p>
          <a:p>
            <a:pPr eaLnBrk="1" hangingPunct="1"/>
            <a:r>
              <a:rPr lang="en-US" altLang="zh-CN" b="0" smtClean="0">
                <a:ea typeface="宋体" panose="02010600030101010101" pitchFamily="2" charset="-122"/>
              </a:rPr>
              <a:t> </a:t>
            </a:r>
            <a:r>
              <a:rPr lang="zh-CN" altLang="en-US" b="0" smtClean="0">
                <a:ea typeface="宋体" panose="02010600030101010101" pitchFamily="2" charset="-122"/>
              </a:rPr>
              <a:t>小组成员如何合作？</a:t>
            </a:r>
          </a:p>
        </p:txBody>
      </p:sp>
    </p:spTree>
    <p:extLst>
      <p:ext uri="{BB962C8B-B14F-4D97-AF65-F5344CB8AC3E}">
        <p14:creationId xmlns:p14="http://schemas.microsoft.com/office/powerpoint/2010/main" val="1951353694"/>
      </p:ext>
    </p:extLst>
  </p:cSld>
  <p:clrMapOvr>
    <a:masterClrMapping/>
  </p:clrMapOvr>
  <p:transition spd="slow" advTm="32239"/>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z="3200">
                <a:latin typeface="黑体" panose="02010609060101010101" pitchFamily="49" charset="-122"/>
                <a:ea typeface="黑体" panose="02010609060101010101" pitchFamily="49" charset="-122"/>
              </a:rPr>
              <a:t>主要内容</a:t>
            </a:r>
            <a:endParaRPr lang="en-US" altLang="zh-CN" sz="3200">
              <a:latin typeface="黑体" panose="02010609060101010101" pitchFamily="49" charset="-122"/>
              <a:ea typeface="黑体" panose="02010609060101010101" pitchFamily="49" charset="-122"/>
            </a:endParaRPr>
          </a:p>
        </p:txBody>
      </p:sp>
      <p:grpSp>
        <p:nvGrpSpPr>
          <p:cNvPr id="9219" name="Group 4"/>
          <p:cNvGrpSpPr>
            <a:grpSpLocks/>
          </p:cNvGrpSpPr>
          <p:nvPr/>
        </p:nvGrpSpPr>
        <p:grpSpPr bwMode="auto">
          <a:xfrm>
            <a:off x="3167064" y="1931988"/>
            <a:ext cx="5819775" cy="844550"/>
            <a:chOff x="1296" y="1824"/>
            <a:chExt cx="2976" cy="432"/>
          </a:xfrm>
        </p:grpSpPr>
        <p:sp>
          <p:nvSpPr>
            <p:cNvPr id="102405" name="AutoShape 5"/>
            <p:cNvSpPr>
              <a:spLocks noChangeArrowheads="1"/>
            </p:cNvSpPr>
            <p:nvPr/>
          </p:nvSpPr>
          <p:spPr bwMode="gray">
            <a:xfrm>
              <a:off x="1536" y="1899"/>
              <a:ext cx="2736"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2600" b="0">
                <a:solidFill>
                  <a:srgbClr val="30311D"/>
                </a:solidFill>
                <a:ea typeface="宋体" panose="02010600030101010101" pitchFamily="2" charset="-122"/>
              </a:endParaRPr>
            </a:p>
          </p:txBody>
        </p:sp>
        <p:sp>
          <p:nvSpPr>
            <p:cNvPr id="9236" name="AutoShape 6"/>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endParaRPr lang="zh-CN" altLang="en-US" sz="2600" b="0">
                <a:solidFill>
                  <a:srgbClr val="30311D"/>
                </a:solidFill>
                <a:latin typeface="Arial" panose="020B0604020202020204" pitchFamily="34" charset="0"/>
                <a:ea typeface="宋体" panose="02010600030101010101" pitchFamily="2" charset="-122"/>
              </a:endParaRPr>
            </a:p>
          </p:txBody>
        </p:sp>
        <p:sp>
          <p:nvSpPr>
            <p:cNvPr id="9237" name="Text Box 7"/>
            <p:cNvSpPr txBox="1">
              <a:spLocks noChangeArrowheads="1"/>
            </p:cNvSpPr>
            <p:nvPr/>
          </p:nvSpPr>
          <p:spPr bwMode="gray">
            <a:xfrm>
              <a:off x="1775" y="1934"/>
              <a:ext cx="21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Tx/>
                <a:buNone/>
              </a:pPr>
              <a:r>
                <a:rPr lang="zh-CN" altLang="en-US" sz="2600" b="0">
                  <a:solidFill>
                    <a:srgbClr val="000000"/>
                  </a:solidFill>
                  <a:latin typeface="Arial" panose="020B0604020202020204" pitchFamily="34" charset="0"/>
                  <a:ea typeface="宋体" panose="02010600030101010101" pitchFamily="2" charset="-122"/>
                </a:rPr>
                <a:t>软件团队管理概述</a:t>
              </a:r>
              <a:endParaRPr lang="en-US" altLang="zh-CN" sz="2600" b="0">
                <a:solidFill>
                  <a:srgbClr val="000000"/>
                </a:solidFill>
                <a:latin typeface="Arial" panose="020B0604020202020204" pitchFamily="34" charset="0"/>
                <a:ea typeface="宋体" panose="02010600030101010101" pitchFamily="2" charset="-122"/>
              </a:endParaRPr>
            </a:p>
          </p:txBody>
        </p:sp>
        <p:sp>
          <p:nvSpPr>
            <p:cNvPr id="9238" name="Text Box 8"/>
            <p:cNvSpPr txBox="1">
              <a:spLocks noChangeArrowheads="1"/>
            </p:cNvSpPr>
            <p:nvPr/>
          </p:nvSpPr>
          <p:spPr bwMode="gray">
            <a:xfrm>
              <a:off x="1409" y="1907"/>
              <a:ext cx="1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Tx/>
                <a:buNone/>
              </a:pPr>
              <a:r>
                <a:rPr lang="en-US" altLang="zh-CN" sz="2600" b="0">
                  <a:solidFill>
                    <a:srgbClr val="FFFFFF"/>
                  </a:solidFill>
                  <a:latin typeface="Arial" panose="020B0604020202020204" pitchFamily="34" charset="0"/>
                  <a:ea typeface="宋体" panose="02010600030101010101" pitchFamily="2" charset="-122"/>
                </a:rPr>
                <a:t>1</a:t>
              </a:r>
            </a:p>
          </p:txBody>
        </p:sp>
      </p:grpSp>
      <p:grpSp>
        <p:nvGrpSpPr>
          <p:cNvPr id="9220" name="Group 9"/>
          <p:cNvGrpSpPr>
            <a:grpSpLocks/>
          </p:cNvGrpSpPr>
          <p:nvPr/>
        </p:nvGrpSpPr>
        <p:grpSpPr bwMode="auto">
          <a:xfrm>
            <a:off x="3167064" y="2782888"/>
            <a:ext cx="5819775" cy="844550"/>
            <a:chOff x="1296" y="1824"/>
            <a:chExt cx="2976" cy="432"/>
          </a:xfrm>
        </p:grpSpPr>
        <p:sp>
          <p:nvSpPr>
            <p:cNvPr id="102410" name="AutoShape 10"/>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2600" b="0">
                <a:solidFill>
                  <a:srgbClr val="30311D"/>
                </a:solidFill>
                <a:ea typeface="宋体" panose="02010600030101010101" pitchFamily="2" charset="-122"/>
              </a:endParaRPr>
            </a:p>
          </p:txBody>
        </p:sp>
        <p:sp>
          <p:nvSpPr>
            <p:cNvPr id="9232" name="AutoShape 11"/>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endParaRPr lang="zh-CN" altLang="en-US" sz="2600" b="0">
                <a:solidFill>
                  <a:srgbClr val="30311D"/>
                </a:solidFill>
                <a:latin typeface="Arial" panose="020B0604020202020204" pitchFamily="34" charset="0"/>
                <a:ea typeface="宋体" panose="02010600030101010101" pitchFamily="2" charset="-122"/>
              </a:endParaRPr>
            </a:p>
          </p:txBody>
        </p:sp>
        <p:sp>
          <p:nvSpPr>
            <p:cNvPr id="9233" name="Text Box 12"/>
            <p:cNvSpPr txBox="1">
              <a:spLocks noChangeArrowheads="1"/>
            </p:cNvSpPr>
            <p:nvPr/>
          </p:nvSpPr>
          <p:spPr bwMode="gray">
            <a:xfrm>
              <a:off x="1775" y="1934"/>
              <a:ext cx="21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Tx/>
                <a:buNone/>
              </a:pPr>
              <a:r>
                <a:rPr lang="zh-CN" altLang="en-US" sz="2600" b="0">
                  <a:solidFill>
                    <a:srgbClr val="000000"/>
                  </a:solidFill>
                  <a:latin typeface="Arial" panose="020B0604020202020204" pitchFamily="34" charset="0"/>
                  <a:ea typeface="宋体" panose="02010600030101010101" pitchFamily="2" charset="-122"/>
                </a:rPr>
                <a:t>软件项目组织管理计划编制</a:t>
              </a:r>
              <a:endParaRPr lang="en-US" altLang="zh-CN" sz="2600" b="0">
                <a:solidFill>
                  <a:srgbClr val="000000"/>
                </a:solidFill>
                <a:latin typeface="Arial" panose="020B0604020202020204" pitchFamily="34" charset="0"/>
                <a:ea typeface="宋体" panose="02010600030101010101" pitchFamily="2" charset="-122"/>
              </a:endParaRPr>
            </a:p>
          </p:txBody>
        </p:sp>
        <p:sp>
          <p:nvSpPr>
            <p:cNvPr id="9234" name="Text Box 13"/>
            <p:cNvSpPr txBox="1">
              <a:spLocks noChangeArrowheads="1"/>
            </p:cNvSpPr>
            <p:nvPr/>
          </p:nvSpPr>
          <p:spPr bwMode="gray">
            <a:xfrm>
              <a:off x="1409" y="1907"/>
              <a:ext cx="1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Tx/>
                <a:buNone/>
              </a:pPr>
              <a:r>
                <a:rPr lang="en-US" altLang="zh-CN" sz="2600" b="0">
                  <a:solidFill>
                    <a:srgbClr val="FFFFFF"/>
                  </a:solidFill>
                  <a:latin typeface="Arial" panose="020B0604020202020204" pitchFamily="34" charset="0"/>
                  <a:ea typeface="宋体" panose="02010600030101010101" pitchFamily="2" charset="-122"/>
                </a:rPr>
                <a:t>2</a:t>
              </a:r>
            </a:p>
          </p:txBody>
        </p:sp>
      </p:grpSp>
      <p:grpSp>
        <p:nvGrpSpPr>
          <p:cNvPr id="9221" name="Group 14"/>
          <p:cNvGrpSpPr>
            <a:grpSpLocks/>
          </p:cNvGrpSpPr>
          <p:nvPr/>
        </p:nvGrpSpPr>
        <p:grpSpPr bwMode="auto">
          <a:xfrm>
            <a:off x="3167064" y="3633789"/>
            <a:ext cx="5819775" cy="846137"/>
            <a:chOff x="1296" y="1824"/>
            <a:chExt cx="2976" cy="432"/>
          </a:xfrm>
        </p:grpSpPr>
        <p:sp>
          <p:nvSpPr>
            <p:cNvPr id="102415" name="AutoShape 15"/>
            <p:cNvSpPr>
              <a:spLocks noChangeArrowheads="1"/>
            </p:cNvSpPr>
            <p:nvPr/>
          </p:nvSpPr>
          <p:spPr bwMode="gray">
            <a:xfrm>
              <a:off x="1536" y="1899"/>
              <a:ext cx="273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2600" b="0">
                <a:solidFill>
                  <a:srgbClr val="30311D"/>
                </a:solidFill>
                <a:ea typeface="宋体" panose="02010600030101010101" pitchFamily="2" charset="-122"/>
              </a:endParaRPr>
            </a:p>
          </p:txBody>
        </p:sp>
        <p:sp>
          <p:nvSpPr>
            <p:cNvPr id="9228" name="AutoShape 16"/>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endParaRPr lang="zh-CN" altLang="en-US" sz="2600" b="0">
                <a:solidFill>
                  <a:srgbClr val="30311D"/>
                </a:solidFill>
                <a:latin typeface="Arial" panose="020B0604020202020204" pitchFamily="34" charset="0"/>
                <a:ea typeface="宋体" panose="02010600030101010101" pitchFamily="2" charset="-122"/>
              </a:endParaRPr>
            </a:p>
          </p:txBody>
        </p:sp>
        <p:sp>
          <p:nvSpPr>
            <p:cNvPr id="9229" name="Text Box 17"/>
            <p:cNvSpPr txBox="1">
              <a:spLocks noChangeArrowheads="1"/>
            </p:cNvSpPr>
            <p:nvPr/>
          </p:nvSpPr>
          <p:spPr bwMode="gray">
            <a:xfrm>
              <a:off x="1775" y="1934"/>
              <a:ext cx="21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Tx/>
                <a:buNone/>
              </a:pPr>
              <a:r>
                <a:rPr lang="zh-CN" altLang="en-US" sz="2600" b="0">
                  <a:solidFill>
                    <a:srgbClr val="000000"/>
                  </a:solidFill>
                  <a:latin typeface="Arial" panose="020B0604020202020204" pitchFamily="34" charset="0"/>
                  <a:ea typeface="宋体" panose="02010600030101010101" pitchFamily="2" charset="-122"/>
                </a:rPr>
                <a:t>软件团队建设</a:t>
              </a:r>
              <a:endParaRPr lang="en-US" altLang="zh-CN" sz="2600" b="0">
                <a:solidFill>
                  <a:srgbClr val="000000"/>
                </a:solidFill>
                <a:latin typeface="Arial" panose="020B0604020202020204" pitchFamily="34" charset="0"/>
                <a:ea typeface="宋体" panose="02010600030101010101" pitchFamily="2" charset="-122"/>
              </a:endParaRPr>
            </a:p>
          </p:txBody>
        </p:sp>
        <p:sp>
          <p:nvSpPr>
            <p:cNvPr id="9230" name="Text Box 18"/>
            <p:cNvSpPr txBox="1">
              <a:spLocks noChangeArrowheads="1"/>
            </p:cNvSpPr>
            <p:nvPr/>
          </p:nvSpPr>
          <p:spPr bwMode="gray">
            <a:xfrm>
              <a:off x="1409" y="1907"/>
              <a:ext cx="1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Tx/>
                <a:buNone/>
              </a:pPr>
              <a:r>
                <a:rPr lang="en-US" altLang="zh-CN" sz="2600" b="0">
                  <a:solidFill>
                    <a:srgbClr val="FFFFFF"/>
                  </a:solidFill>
                  <a:latin typeface="Arial" panose="020B0604020202020204" pitchFamily="34" charset="0"/>
                  <a:ea typeface="宋体" panose="02010600030101010101" pitchFamily="2" charset="-122"/>
                </a:rPr>
                <a:t>3</a:t>
              </a:r>
            </a:p>
          </p:txBody>
        </p:sp>
      </p:grpSp>
      <p:grpSp>
        <p:nvGrpSpPr>
          <p:cNvPr id="9222" name="Group 19"/>
          <p:cNvGrpSpPr>
            <a:grpSpLocks/>
          </p:cNvGrpSpPr>
          <p:nvPr/>
        </p:nvGrpSpPr>
        <p:grpSpPr bwMode="auto">
          <a:xfrm>
            <a:off x="3167064" y="4562475"/>
            <a:ext cx="5819775" cy="844550"/>
            <a:chOff x="1296" y="1824"/>
            <a:chExt cx="2976" cy="432"/>
          </a:xfrm>
        </p:grpSpPr>
        <p:sp>
          <p:nvSpPr>
            <p:cNvPr id="102420" name="AutoShape 20"/>
            <p:cNvSpPr>
              <a:spLocks noChangeArrowheads="1"/>
            </p:cNvSpPr>
            <p:nvPr/>
          </p:nvSpPr>
          <p:spPr bwMode="gray">
            <a:xfrm>
              <a:off x="1536" y="1899"/>
              <a:ext cx="2736" cy="288"/>
            </a:xfrm>
            <a:prstGeom prst="roundRect">
              <a:avLst>
                <a:gd name="adj" fmla="val 16667"/>
              </a:avLst>
            </a:prstGeom>
            <a:gradFill rotWithShape="1">
              <a:gsLst>
                <a:gs pos="0">
                  <a:schemeClr val="folHlink"/>
                </a:gs>
                <a:gs pos="50000">
                  <a:schemeClr val="folHlink">
                    <a:gamma/>
                    <a:tint val="21176"/>
                    <a:invGamma/>
                  </a:schemeClr>
                </a:gs>
                <a:gs pos="100000">
                  <a:schemeClr val="folHlink"/>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2600" b="0">
                <a:solidFill>
                  <a:srgbClr val="30311D"/>
                </a:solidFill>
                <a:ea typeface="宋体" panose="02010600030101010101" pitchFamily="2" charset="-122"/>
              </a:endParaRPr>
            </a:p>
          </p:txBody>
        </p:sp>
        <p:sp>
          <p:nvSpPr>
            <p:cNvPr id="9224" name="AutoShape 21"/>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endParaRPr lang="zh-CN" altLang="en-US" sz="2600" b="0">
                <a:solidFill>
                  <a:srgbClr val="30311D"/>
                </a:solidFill>
                <a:latin typeface="Arial" panose="020B0604020202020204" pitchFamily="34" charset="0"/>
                <a:ea typeface="宋体" panose="02010600030101010101" pitchFamily="2" charset="-122"/>
              </a:endParaRPr>
            </a:p>
          </p:txBody>
        </p:sp>
        <p:sp>
          <p:nvSpPr>
            <p:cNvPr id="9225" name="Text Box 22"/>
            <p:cNvSpPr txBox="1">
              <a:spLocks noChangeArrowheads="1"/>
            </p:cNvSpPr>
            <p:nvPr/>
          </p:nvSpPr>
          <p:spPr bwMode="gray">
            <a:xfrm>
              <a:off x="1775" y="1934"/>
              <a:ext cx="21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Tx/>
                <a:buNone/>
              </a:pPr>
              <a:r>
                <a:rPr lang="zh-CN" altLang="en-US" sz="2600" b="0">
                  <a:solidFill>
                    <a:srgbClr val="000000"/>
                  </a:solidFill>
                  <a:latin typeface="Arial" panose="020B0604020202020204" pitchFamily="34" charset="0"/>
                  <a:ea typeface="宋体" panose="02010600030101010101" pitchFamily="2" charset="-122"/>
                </a:rPr>
                <a:t>团队沟通</a:t>
              </a:r>
              <a:endParaRPr lang="en-US" altLang="zh-CN" sz="2600" b="0">
                <a:solidFill>
                  <a:srgbClr val="000000"/>
                </a:solidFill>
                <a:latin typeface="Arial" panose="020B0604020202020204" pitchFamily="34" charset="0"/>
                <a:ea typeface="宋体" panose="02010600030101010101" pitchFamily="2" charset="-122"/>
              </a:endParaRPr>
            </a:p>
          </p:txBody>
        </p:sp>
        <p:sp>
          <p:nvSpPr>
            <p:cNvPr id="9226" name="Text Box 23"/>
            <p:cNvSpPr txBox="1">
              <a:spLocks noChangeArrowheads="1"/>
            </p:cNvSpPr>
            <p:nvPr/>
          </p:nvSpPr>
          <p:spPr bwMode="gray">
            <a:xfrm>
              <a:off x="1409" y="1907"/>
              <a:ext cx="1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Tx/>
                <a:buNone/>
              </a:pPr>
              <a:r>
                <a:rPr lang="en-US" altLang="zh-CN" sz="2600" b="0">
                  <a:solidFill>
                    <a:srgbClr val="FFFFFF"/>
                  </a:solidFill>
                  <a:latin typeface="Arial" panose="020B0604020202020204" pitchFamily="34" charset="0"/>
                  <a:ea typeface="宋体" panose="02010600030101010101" pitchFamily="2" charset="-122"/>
                </a:rPr>
                <a:t>4</a:t>
              </a:r>
            </a:p>
          </p:txBody>
        </p:sp>
      </p:grpSp>
    </p:spTree>
    <p:extLst>
      <p:ext uri="{BB962C8B-B14F-4D97-AF65-F5344CB8AC3E}">
        <p14:creationId xmlns:p14="http://schemas.microsoft.com/office/powerpoint/2010/main" val="3625953719"/>
      </p:ext>
    </p:extLst>
  </p:cSld>
  <p:clrMapOvr>
    <a:masterClrMapping/>
  </p:clrMapOvr>
  <p:transition spd="slow" advTm="20329"/>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z="3200" b="0">
                <a:latin typeface="宋体" panose="02010600030101010101" pitchFamily="2" charset="-122"/>
                <a:ea typeface="宋体" panose="02010600030101010101" pitchFamily="2" charset="-122"/>
              </a:rPr>
              <a:t>团队管理</a:t>
            </a:r>
            <a:endParaRPr lang="en-US" altLang="zh-CN" sz="3200">
              <a:latin typeface="黑体" panose="02010609060101010101" pitchFamily="49" charset="-122"/>
              <a:ea typeface="黑体" panose="02010609060101010101" pitchFamily="49" charset="-122"/>
            </a:endParaRPr>
          </a:p>
        </p:txBody>
      </p:sp>
      <p:sp>
        <p:nvSpPr>
          <p:cNvPr id="11267"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ea typeface="宋体" panose="02010600030101010101" pitchFamily="2" charset="-122"/>
              </a:rPr>
              <a:t>团队的定义</a:t>
            </a: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团队是一定数量的个体成员组织的集合</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包括自己组织的人，供应商，分包商，客户的人等</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为一个共同的目标工作，协调工作，愉快的合作</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最终开发出高质量的产品</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Arial" panose="020B0604020202020204" pitchFamily="34" charset="0"/>
              <a:ea typeface="宋体" panose="02010600030101010101" pitchFamily="2" charset="-122"/>
            </a:endParaRPr>
          </a:p>
          <a:p>
            <a:pPr lvl="1" eaLnBrk="1" hangingPunct="1">
              <a:lnSpc>
                <a:spcPct val="150000"/>
              </a:lnSpc>
              <a:spcBef>
                <a:spcPct val="0"/>
              </a:spcBef>
            </a:pPr>
            <a:endParaRPr lang="en-US" altLang="zh-CN" sz="2400">
              <a:latin typeface="Arial" panose="020B0604020202020204" pitchFamily="34" charset="0"/>
              <a:ea typeface="宋体" panose="02010600030101010101" pitchFamily="2" charset="-122"/>
            </a:endParaRPr>
          </a:p>
        </p:txBody>
      </p:sp>
      <p:pic>
        <p:nvPicPr>
          <p:cNvPr id="1126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6726" y="4221164"/>
            <a:ext cx="370522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6746"/>
      </p:ext>
    </p:extLst>
  </p:cSld>
  <p:clrMapOvr>
    <a:masterClrMapping/>
  </p:clrMapOvr>
  <p:transition spd="slow" advTm="51732"/>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lnSpc>
                <a:spcPct val="90000"/>
              </a:lnSpc>
            </a:pPr>
            <a:r>
              <a:rPr kumimoji="1" lang="zh-CN" altLang="en-US" sz="3200">
                <a:latin typeface="宋体" panose="02010600030101010101" pitchFamily="2" charset="-122"/>
                <a:ea typeface="宋体" panose="02010600030101010101" pitchFamily="2" charset="-122"/>
              </a:rPr>
              <a:t>一</a:t>
            </a:r>
            <a:r>
              <a:rPr kumimoji="1" lang="en-US" altLang="zh-CN" sz="3200">
                <a:latin typeface="宋体" panose="02010600030101010101" pitchFamily="2" charset="-122"/>
                <a:ea typeface="宋体" panose="02010600030101010101" pitchFamily="2" charset="-122"/>
              </a:rPr>
              <a:t>.</a:t>
            </a:r>
            <a:r>
              <a:rPr kumimoji="1" lang="zh-CN" altLang="en-US" sz="3200">
                <a:latin typeface="宋体" panose="02010600030101010101" pitchFamily="2" charset="-122"/>
                <a:ea typeface="宋体" panose="02010600030101010101" pitchFamily="2" charset="-122"/>
              </a:rPr>
              <a:t>软件团队管理概述</a:t>
            </a:r>
            <a:endParaRPr lang="zh-CN" altLang="en-US" sz="1500" b="0">
              <a:latin typeface="宋体" panose="02010600030101010101" pitchFamily="2" charset="-122"/>
              <a:ea typeface="宋体" panose="02010600030101010101" pitchFamily="2" charset="-122"/>
            </a:endParaRPr>
          </a:p>
        </p:txBody>
      </p:sp>
      <p:sp>
        <p:nvSpPr>
          <p:cNvPr id="94211" name="Rectangle 3"/>
          <p:cNvSpPr>
            <a:spLocks noGrp="1" noChangeArrowheads="1"/>
          </p:cNvSpPr>
          <p:nvPr>
            <p:ph type="body" idx="1"/>
          </p:nvPr>
        </p:nvSpPr>
        <p:spPr>
          <a:xfrm>
            <a:off x="2430463" y="1524000"/>
            <a:ext cx="7880350" cy="4648200"/>
          </a:xfrm>
        </p:spPr>
        <p:txBody>
          <a:bodyPr/>
          <a:lstStyle/>
          <a:p>
            <a:pPr lvl="1" eaLnBrk="1" hangingPunct="1">
              <a:lnSpc>
                <a:spcPct val="150000"/>
              </a:lnSpc>
              <a:spcBef>
                <a:spcPts val="0"/>
              </a:spcBef>
              <a:defRPr/>
            </a:pPr>
            <a:r>
              <a:rPr lang="zh-CN" altLang="en-US" sz="2400" dirty="0">
                <a:ea typeface="宋体" charset="-122"/>
              </a:rPr>
              <a:t>软件团队是软件项目中最重要的因素，成功的团队管理是软件项目顺利实施的保证。</a:t>
            </a:r>
            <a:endParaRPr lang="en-US" altLang="zh-CN" sz="2400" dirty="0">
              <a:ea typeface="宋体" charset="-122"/>
            </a:endParaRPr>
          </a:p>
          <a:p>
            <a:pPr marL="457200" lvl="1" indent="0" eaLnBrk="1" hangingPunct="1">
              <a:lnSpc>
                <a:spcPct val="150000"/>
              </a:lnSpc>
              <a:spcBef>
                <a:spcPts val="0"/>
              </a:spcBef>
              <a:buNone/>
              <a:defRPr/>
            </a:pPr>
            <a:r>
              <a:rPr lang="zh-CN" altLang="en-US" b="1" dirty="0">
                <a:solidFill>
                  <a:schemeClr val="accent2"/>
                </a:solidFill>
                <a:ea typeface="黑体" panose="02010609060101010101" pitchFamily="49" charset="-122"/>
              </a:rPr>
              <a:t>软件项目团队</a:t>
            </a:r>
            <a:endParaRPr lang="en-US" altLang="zh-CN" b="1" dirty="0">
              <a:solidFill>
                <a:schemeClr val="tx2"/>
              </a:solidFill>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软件项目开发团队是通过将不同的个体组织在一起，形成一个具有团队精神的高效率队伍来进行软件项目的开发。</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ea typeface="宋体" charset="-122"/>
              </a:rPr>
              <a:t>软件项目团队包括所有的项目干系人。</a:t>
            </a:r>
            <a:endParaRPr lang="en-US" altLang="zh-CN" sz="2400" dirty="0">
              <a:ea typeface="宋体" charset="-122"/>
            </a:endParaRPr>
          </a:p>
          <a:p>
            <a:pPr lvl="1" eaLnBrk="1" hangingPunct="1">
              <a:lnSpc>
                <a:spcPct val="150000"/>
              </a:lnSpc>
              <a:spcBef>
                <a:spcPts val="0"/>
              </a:spcBef>
              <a:defRPr/>
            </a:pPr>
            <a:endParaRPr lang="zh-CN" altLang="en-US" sz="2400" dirty="0">
              <a:ea typeface="宋体" charset="-122"/>
            </a:endParaRPr>
          </a:p>
        </p:txBody>
      </p:sp>
    </p:spTree>
    <p:extLst>
      <p:ext uri="{BB962C8B-B14F-4D97-AF65-F5344CB8AC3E}">
        <p14:creationId xmlns:p14="http://schemas.microsoft.com/office/powerpoint/2010/main" val="4154959106"/>
      </p:ext>
    </p:extLst>
  </p:cSld>
  <p:clrMapOvr>
    <a:masterClrMapping/>
  </p:clrMapOvr>
  <p:transition spd="slow" advTm="25041"/>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kumimoji="1" lang="zh-CN" altLang="en-US" sz="3200">
                <a:ea typeface="宋体" panose="02010600030101010101" pitchFamily="2" charset="-122"/>
              </a:rPr>
              <a:t>软件团队管理概述</a:t>
            </a:r>
            <a:endParaRPr lang="en-US" altLang="zh-CN" sz="3200">
              <a:latin typeface="黑体" panose="02010609060101010101" pitchFamily="49" charset="-122"/>
              <a:ea typeface="黑体" panose="02010609060101010101" pitchFamily="49" charset="-122"/>
            </a:endParaRPr>
          </a:p>
        </p:txBody>
      </p:sp>
      <p:sp>
        <p:nvSpPr>
          <p:cNvPr id="14339" name="Rectangle 3"/>
          <p:cNvSpPr>
            <a:spLocks noGrp="1" noChangeArrowheads="1"/>
          </p:cNvSpPr>
          <p:nvPr>
            <p:ph type="body" idx="1"/>
          </p:nvPr>
        </p:nvSpPr>
        <p:spPr>
          <a:xfrm>
            <a:off x="2430463" y="1524000"/>
            <a:ext cx="7880350" cy="4648200"/>
          </a:xfrm>
        </p:spPr>
        <p:txBody>
          <a:bodyPr/>
          <a:lstStyle/>
          <a:p>
            <a:pPr eaLnBrk="1" hangingPunct="1">
              <a:lnSpc>
                <a:spcPct val="90000"/>
              </a:lnSpc>
            </a:pPr>
            <a:r>
              <a:rPr kumimoji="1" lang="zh-CN" altLang="en-US" sz="3200" b="0">
                <a:latin typeface="宋体" panose="02010600030101010101" pitchFamily="2" charset="-122"/>
                <a:ea typeface="宋体" panose="02010600030101010101" pitchFamily="2" charset="-122"/>
              </a:rPr>
              <a:t>项目干系人</a:t>
            </a:r>
            <a:endParaRPr kumimoji="1" lang="en-US" altLang="zh-CN" sz="3200" b="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solidFill>
                  <a:schemeClr val="accent2"/>
                </a:solidFill>
                <a:latin typeface="Arial" panose="020B0604020202020204" pitchFamily="34" charset="0"/>
                <a:ea typeface="宋体" panose="02010600030101010101" pitchFamily="2" charset="-122"/>
              </a:rPr>
              <a:t>指参与项目和受项目活动影响的人，包括：</a:t>
            </a:r>
            <a:endParaRPr lang="en-US" altLang="zh-CN" sz="2400">
              <a:solidFill>
                <a:schemeClr val="accent2"/>
              </a:solidFill>
              <a:latin typeface="Arial" panose="020B0604020202020204" pitchFamily="34" charset="0"/>
              <a:ea typeface="黑体" panose="02010609060101010101" pitchFamily="49" charset="-122"/>
            </a:endParaRPr>
          </a:p>
          <a:p>
            <a:pPr lvl="2" eaLnBrk="1" hangingPunct="1">
              <a:lnSpc>
                <a:spcPts val="3000"/>
              </a:lnSpc>
            </a:pPr>
            <a:r>
              <a:rPr lang="zh-CN" altLang="en-US" smtClean="0">
                <a:latin typeface="Arial" panose="020B0604020202020204" pitchFamily="34" charset="0"/>
                <a:ea typeface="宋体" panose="02010600030101010101" pitchFamily="2" charset="-122"/>
              </a:rPr>
              <a:t>项目发起人</a:t>
            </a:r>
            <a:endParaRPr lang="en-US" altLang="zh-CN" smtClean="0">
              <a:latin typeface="Arial" panose="020B0604020202020204" pitchFamily="34" charset="0"/>
              <a:ea typeface="宋体" panose="02010600030101010101" pitchFamily="2" charset="-122"/>
            </a:endParaRPr>
          </a:p>
          <a:p>
            <a:pPr lvl="2" eaLnBrk="1" hangingPunct="1">
              <a:lnSpc>
                <a:spcPts val="3000"/>
              </a:lnSpc>
            </a:pPr>
            <a:r>
              <a:rPr lang="zh-CN" altLang="en-US" smtClean="0">
                <a:latin typeface="Arial" panose="020B0604020202020204" pitchFamily="34" charset="0"/>
                <a:ea typeface="宋体" panose="02010600030101010101" pitchFamily="2" charset="-122"/>
              </a:rPr>
              <a:t>资助者</a:t>
            </a:r>
            <a:endParaRPr lang="en-US" altLang="zh-CN" smtClean="0">
              <a:latin typeface="Arial" panose="020B0604020202020204" pitchFamily="34" charset="0"/>
              <a:ea typeface="宋体" panose="02010600030101010101" pitchFamily="2" charset="-122"/>
            </a:endParaRPr>
          </a:p>
          <a:p>
            <a:pPr lvl="2" eaLnBrk="1" hangingPunct="1">
              <a:lnSpc>
                <a:spcPts val="3000"/>
              </a:lnSpc>
            </a:pPr>
            <a:r>
              <a:rPr lang="zh-CN" altLang="en-US" smtClean="0">
                <a:latin typeface="Arial" panose="020B0604020202020204" pitchFamily="34" charset="0"/>
                <a:ea typeface="宋体" panose="02010600030101010101" pitchFamily="2" charset="-122"/>
              </a:rPr>
              <a:t>供应商</a:t>
            </a:r>
            <a:endParaRPr lang="en-US" altLang="zh-CN" smtClean="0">
              <a:latin typeface="Arial" panose="020B0604020202020204" pitchFamily="34" charset="0"/>
              <a:ea typeface="宋体" panose="02010600030101010101" pitchFamily="2" charset="-122"/>
            </a:endParaRPr>
          </a:p>
          <a:p>
            <a:pPr lvl="2" eaLnBrk="1" hangingPunct="1">
              <a:lnSpc>
                <a:spcPts val="3000"/>
              </a:lnSpc>
            </a:pPr>
            <a:r>
              <a:rPr lang="zh-CN" altLang="en-US" smtClean="0">
                <a:latin typeface="Arial" panose="020B0604020202020204" pitchFamily="34" charset="0"/>
                <a:ea typeface="宋体" panose="02010600030101010101" pitchFamily="2" charset="-122"/>
              </a:rPr>
              <a:t>项目组成员</a:t>
            </a:r>
            <a:endParaRPr lang="en-US" altLang="zh-CN" smtClean="0">
              <a:latin typeface="Arial" panose="020B0604020202020204" pitchFamily="34" charset="0"/>
              <a:ea typeface="宋体" panose="02010600030101010101" pitchFamily="2" charset="-122"/>
            </a:endParaRPr>
          </a:p>
          <a:p>
            <a:pPr lvl="2" eaLnBrk="1" hangingPunct="1">
              <a:lnSpc>
                <a:spcPts val="3000"/>
              </a:lnSpc>
            </a:pPr>
            <a:r>
              <a:rPr lang="zh-CN" altLang="en-US" smtClean="0">
                <a:latin typeface="Arial" panose="020B0604020202020204" pitchFamily="34" charset="0"/>
                <a:ea typeface="宋体" panose="02010600030101010101" pitchFamily="2" charset="-122"/>
              </a:rPr>
              <a:t>协助人员</a:t>
            </a:r>
            <a:endParaRPr lang="en-US" altLang="zh-CN" smtClean="0">
              <a:latin typeface="Arial" panose="020B0604020202020204" pitchFamily="34" charset="0"/>
              <a:ea typeface="宋体" panose="02010600030101010101" pitchFamily="2" charset="-122"/>
            </a:endParaRPr>
          </a:p>
          <a:p>
            <a:pPr lvl="2" eaLnBrk="1" hangingPunct="1">
              <a:lnSpc>
                <a:spcPts val="3000"/>
              </a:lnSpc>
            </a:pPr>
            <a:r>
              <a:rPr lang="zh-CN" altLang="en-US" smtClean="0">
                <a:latin typeface="Arial" panose="020B0604020202020204" pitchFamily="34" charset="0"/>
                <a:ea typeface="宋体" panose="02010600030101010101" pitchFamily="2" charset="-122"/>
              </a:rPr>
              <a:t>客户</a:t>
            </a:r>
            <a:endParaRPr lang="en-US" altLang="zh-CN" smtClean="0">
              <a:latin typeface="Arial" panose="020B0604020202020204" pitchFamily="34" charset="0"/>
              <a:ea typeface="宋体" panose="02010600030101010101" pitchFamily="2" charset="-122"/>
            </a:endParaRPr>
          </a:p>
          <a:p>
            <a:pPr lvl="2" eaLnBrk="1" hangingPunct="1">
              <a:lnSpc>
                <a:spcPts val="3000"/>
              </a:lnSpc>
            </a:pPr>
            <a:r>
              <a:rPr lang="zh-CN" altLang="en-US" smtClean="0">
                <a:latin typeface="Arial" panose="020B0604020202020204" pitchFamily="34" charset="0"/>
                <a:ea typeface="宋体" panose="02010600030101010101" pitchFamily="2" charset="-122"/>
              </a:rPr>
              <a:t>使用者</a:t>
            </a:r>
            <a:endParaRPr lang="en-US" altLang="zh-CN" smtClean="0">
              <a:latin typeface="Arial" panose="020B0604020202020204" pitchFamily="34" charset="0"/>
              <a:ea typeface="宋体" panose="02010600030101010101" pitchFamily="2" charset="-122"/>
            </a:endParaRPr>
          </a:p>
          <a:p>
            <a:pPr lvl="2" eaLnBrk="1" hangingPunct="1">
              <a:lnSpc>
                <a:spcPts val="3000"/>
              </a:lnSpc>
            </a:pPr>
            <a:r>
              <a:rPr lang="zh-CN" altLang="en-US" smtClean="0">
                <a:latin typeface="Arial" panose="020B0604020202020204" pitchFamily="34" charset="0"/>
                <a:ea typeface="宋体" panose="02010600030101010101" pitchFamily="2" charset="-122"/>
              </a:rPr>
              <a:t>项目的反对人</a:t>
            </a:r>
            <a:endParaRPr lang="zh-CN" altLang="en-US" smtClean="0">
              <a:solidFill>
                <a:schemeClr val="accent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61661873"/>
      </p:ext>
    </p:extLst>
  </p:cSld>
  <p:clrMapOvr>
    <a:masterClrMapping/>
  </p:clrMapOvr>
  <p:transition spd="slow" advTm="16318"/>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lnSpc>
                <a:spcPct val="90000"/>
              </a:lnSpc>
            </a:pPr>
            <a:r>
              <a:rPr kumimoji="1" lang="zh-CN" altLang="en-US" sz="3200">
                <a:ea typeface="宋体" panose="02010600030101010101" pitchFamily="2" charset="-122"/>
              </a:rPr>
              <a:t>软件团队管理概述</a:t>
            </a:r>
            <a:endParaRPr lang="zh-CN" altLang="en-US" sz="1500" b="0">
              <a:ea typeface="宋体" panose="02010600030101010101" pitchFamily="2" charset="-122"/>
            </a:endParaRPr>
          </a:p>
        </p:txBody>
      </p:sp>
      <p:sp>
        <p:nvSpPr>
          <p:cNvPr id="15363" name="Rectangle 3"/>
          <p:cNvSpPr>
            <a:spLocks noGrp="1" noChangeArrowheads="1"/>
          </p:cNvSpPr>
          <p:nvPr>
            <p:ph type="body" idx="1"/>
          </p:nvPr>
        </p:nvSpPr>
        <p:spPr>
          <a:xfrm>
            <a:off x="2430463" y="1524000"/>
            <a:ext cx="7880350" cy="4648200"/>
          </a:xfrm>
        </p:spPr>
        <p:txBody>
          <a:bodyPr/>
          <a:lstStyle/>
          <a:p>
            <a:pPr eaLnBrk="1" hangingPunct="1">
              <a:lnSpc>
                <a:spcPct val="90000"/>
              </a:lnSpc>
            </a:pPr>
            <a:r>
              <a:rPr kumimoji="1" lang="zh-CN" altLang="en-US" sz="3200">
                <a:latin typeface="宋体" panose="02010600030101010101" pitchFamily="2" charset="-122"/>
                <a:ea typeface="宋体" panose="02010600030101010101" pitchFamily="2" charset="-122"/>
              </a:rPr>
              <a:t>软件项目团队的特征</a:t>
            </a:r>
            <a:endParaRPr lang="zh-CN" altLang="en-US" sz="1500" b="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是一个临时性的团队</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是跨职能的</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在软件项目不同阶段项目成员具有不稳定性</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成员具有极大的流动性</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年轻化程度高</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软件项目团队属于高度集中的知识型团队</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员工业绩难以量化考核</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软件项目团队非常注重自我</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endParaRPr lang="zh-CN" altLang="en-US" sz="2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83984073"/>
      </p:ext>
    </p:extLst>
  </p:cSld>
  <p:clrMapOvr>
    <a:masterClrMapping/>
  </p:clrMapOvr>
  <p:transition spd="slow" advTm="3942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224683656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kumimoji="1" lang="zh-CN" altLang="en-US" sz="3200">
                <a:ea typeface="宋体" panose="02010600030101010101" pitchFamily="2" charset="-122"/>
              </a:rPr>
              <a:t>软件团队管理概述</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3" y="1524000"/>
            <a:ext cx="7880350" cy="4648200"/>
          </a:xfrm>
        </p:spPr>
        <p:txBody>
          <a:bodyPr/>
          <a:lstStyle/>
          <a:p>
            <a:pPr eaLnBrk="1" hangingPunct="1">
              <a:lnSpc>
                <a:spcPts val="3000"/>
              </a:lnSpc>
              <a:spcBef>
                <a:spcPct val="60000"/>
              </a:spcBef>
              <a:defRPr/>
            </a:pPr>
            <a:r>
              <a:rPr lang="zh-CN" altLang="en-US" sz="3200" b="0" dirty="0">
                <a:latin typeface="宋体" panose="02010600030101010101" pitchFamily="2" charset="-122"/>
                <a:ea typeface="宋体" panose="02010600030101010101" pitchFamily="2" charset="-122"/>
              </a:rPr>
              <a:t>软件项目团队管理</a:t>
            </a:r>
            <a:endParaRPr lang="en-US" altLang="zh-CN" sz="3200" b="0" dirty="0">
              <a:latin typeface="宋体" panose="02010600030101010101" pitchFamily="2" charset="-122"/>
              <a:ea typeface="宋体" panose="02010600030101010101" pitchFamily="2" charset="-122"/>
            </a:endParaRPr>
          </a:p>
          <a:p>
            <a:pPr eaLnBrk="1" hangingPunct="1">
              <a:lnSpc>
                <a:spcPct val="90000"/>
              </a:lnSpc>
              <a:defRPr/>
            </a:pP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软件项目团队管理就是运用现代化的科学方法，对项目组织结构和项目全体参与人员进行管理，在项目团队中开展一系列科学规划、开发培训、合理调配、适当激励等方面的管理工作，使项目组织各方面人员的主观能动性得到充分发挥，以实现项目团队的目标。</a:t>
            </a:r>
          </a:p>
          <a:p>
            <a:pPr marL="457200" lvl="1" indent="0" eaLnBrk="1" hangingPunct="1">
              <a:lnSpc>
                <a:spcPct val="150000"/>
              </a:lnSpc>
              <a:spcBef>
                <a:spcPts val="0"/>
              </a:spcBef>
              <a:buNone/>
              <a:defRPr/>
            </a:pPr>
            <a:endParaRPr lang="zh-CN" altLang="en-US" sz="2400" dirty="0">
              <a:ea typeface="宋体" charset="-122"/>
            </a:endParaRPr>
          </a:p>
        </p:txBody>
      </p:sp>
    </p:spTree>
    <p:extLst>
      <p:ext uri="{BB962C8B-B14F-4D97-AF65-F5344CB8AC3E}">
        <p14:creationId xmlns:p14="http://schemas.microsoft.com/office/powerpoint/2010/main" val="250143033"/>
      </p:ext>
    </p:extLst>
  </p:cSld>
  <p:clrMapOvr>
    <a:masterClrMapping/>
  </p:clrMapOvr>
  <p:transition spd="slow" advTm="3871"/>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zh-CN" altLang="en-US" sz="3200">
                <a:ea typeface="宋体" panose="02010600030101010101" pitchFamily="2" charset="-122"/>
              </a:rPr>
              <a:t>软件团队管理概述</a:t>
            </a:r>
            <a:endParaRPr lang="en-US" altLang="zh-CN" sz="3200">
              <a:latin typeface="黑体" panose="02010609060101010101" pitchFamily="49" charset="-122"/>
              <a:ea typeface="黑体" panose="02010609060101010101" pitchFamily="49" charset="-122"/>
            </a:endParaRPr>
          </a:p>
        </p:txBody>
      </p:sp>
      <p:sp>
        <p:nvSpPr>
          <p:cNvPr id="18435" name="Rectangle 3"/>
          <p:cNvSpPr>
            <a:spLocks noGrp="1" noChangeArrowheads="1"/>
          </p:cNvSpPr>
          <p:nvPr>
            <p:ph type="body" idx="1"/>
          </p:nvPr>
        </p:nvSpPr>
        <p:spPr>
          <a:xfrm>
            <a:off x="2430463" y="1524000"/>
            <a:ext cx="7880350"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软件项目团队管理的任务</a:t>
            </a:r>
            <a:r>
              <a:rPr lang="en-US" altLang="zh-CN" sz="1600" b="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软件项目团队管理主要包括</a:t>
            </a:r>
            <a:r>
              <a:rPr lang="en-US" altLang="zh-CN" sz="1600">
                <a:latin typeface="宋体" panose="02010600030101010101" pitchFamily="2" charset="-122"/>
                <a:ea typeface="宋体" panose="02010600030101010101" pitchFamily="2" charset="-122"/>
              </a:rPr>
              <a:t>:)</a:t>
            </a:r>
            <a:endParaRPr lang="en-US" altLang="zh-CN" sz="1600" b="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solidFill>
                  <a:schemeClr val="accent2"/>
                </a:solidFill>
                <a:latin typeface="Arial" panose="020B0604020202020204" pitchFamily="34" charset="0"/>
                <a:ea typeface="宋体" panose="02010600030101010101" pitchFamily="2" charset="-122"/>
              </a:rPr>
              <a:t>团队组织计划</a:t>
            </a:r>
            <a:r>
              <a:rPr lang="zh-CN" altLang="en-US" sz="2000">
                <a:solidFill>
                  <a:schemeClr val="accent2"/>
                </a:solidFill>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指确定、记录与分派项目角色、职责，并对请示汇报关系进行识别、分配和归档。</a:t>
            </a:r>
            <a:endParaRPr lang="en-US" altLang="zh-CN" sz="2400">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solidFill>
                  <a:schemeClr val="accent2"/>
                </a:solidFill>
                <a:latin typeface="Arial" panose="020B0604020202020204" pitchFamily="34" charset="0"/>
                <a:ea typeface="宋体" panose="02010600030101010101" pitchFamily="2" charset="-122"/>
              </a:rPr>
              <a:t>团队人员获取</a:t>
            </a:r>
            <a:r>
              <a:rPr lang="en-US" altLang="zh-CN" sz="2400">
                <a:solidFill>
                  <a:schemeClr val="accent2"/>
                </a:solidFill>
                <a:latin typeface="Arial" panose="020B0604020202020204" pitchFamily="34" charset="0"/>
                <a:ea typeface="宋体" panose="02010600030101010101" pitchFamily="2" charset="-122"/>
              </a:rPr>
              <a:t>   </a:t>
            </a:r>
            <a:r>
              <a:rPr lang="zh-CN" altLang="en-US" sz="2000">
                <a:latin typeface="宋体" panose="02010600030101010101" pitchFamily="2" charset="-122"/>
                <a:ea typeface="宋体" panose="02010600030101010101" pitchFamily="2" charset="-122"/>
              </a:rPr>
              <a:t>指获得项目所需的并被指派到项目的人力资源（个人或集体）。</a:t>
            </a:r>
            <a:endParaRPr lang="en-US" altLang="zh-CN" sz="2400">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solidFill>
                  <a:schemeClr val="accent2"/>
                </a:solidFill>
                <a:latin typeface="Arial" panose="020B0604020202020204" pitchFamily="34" charset="0"/>
                <a:ea typeface="宋体" panose="02010600030101010101" pitchFamily="2" charset="-122"/>
              </a:rPr>
              <a:t>团队建设</a:t>
            </a:r>
            <a:r>
              <a:rPr lang="en-US" altLang="zh-CN" sz="2400">
                <a:latin typeface="Arial" panose="020B0604020202020204" pitchFamily="34" charset="0"/>
                <a:ea typeface="宋体" panose="02010600030101010101" pitchFamily="2" charset="-122"/>
              </a:rPr>
              <a:t>          </a:t>
            </a:r>
            <a:r>
              <a:rPr lang="zh-CN" altLang="en-US" sz="2000">
                <a:latin typeface="宋体" panose="02010600030101010101" pitchFamily="2" charset="-122"/>
                <a:ea typeface="宋体" panose="02010600030101010101" pitchFamily="2" charset="-122"/>
              </a:rPr>
              <a:t>既包括提高利害关系者作为个人做出贡献的能力，也包括提高项目团队作为集体发挥作用的能力。个人的培养（管理能力与技术水平）是团队建设的基础。团队的建设是项目实现其目标的关键。</a:t>
            </a:r>
          </a:p>
        </p:txBody>
      </p:sp>
    </p:spTree>
    <p:extLst>
      <p:ext uri="{BB962C8B-B14F-4D97-AF65-F5344CB8AC3E}">
        <p14:creationId xmlns:p14="http://schemas.microsoft.com/office/powerpoint/2010/main" val="3513543763"/>
      </p:ext>
    </p:extLst>
  </p:cSld>
  <p:clrMapOvr>
    <a:masterClrMapping/>
  </p:clrMapOvr>
  <p:transition spd="slow" advTm="50551"/>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kumimoji="1" lang="zh-CN" altLang="en-US" sz="3200">
                <a:ea typeface="宋体" panose="02010600030101010101" pitchFamily="2" charset="-122"/>
              </a:rPr>
              <a:t>软件团队管理概述</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3" y="1524000"/>
            <a:ext cx="7880350" cy="4648200"/>
          </a:xfrm>
        </p:spPr>
        <p:txBody>
          <a:bodyPr/>
          <a:lstStyle/>
          <a:p>
            <a:pPr eaLnBrk="1" hangingPunct="1">
              <a:lnSpc>
                <a:spcPct val="90000"/>
              </a:lnSpc>
              <a:defRPr/>
            </a:pPr>
            <a:r>
              <a:rPr lang="zh-CN" altLang="en-US" sz="3200" dirty="0">
                <a:solidFill>
                  <a:srgbClr val="B9490B"/>
                </a:solidFill>
                <a:latin typeface="宋体" panose="02010600030101010101" pitchFamily="2" charset="-122"/>
              </a:rPr>
              <a:t> </a:t>
            </a:r>
            <a:r>
              <a:rPr lang="zh-CN" altLang="en-US" sz="3200" b="0" dirty="0">
                <a:latin typeface="宋体" panose="02010600030101010101" pitchFamily="2" charset="-122"/>
                <a:ea typeface="宋体" panose="02010600030101010101" pitchFamily="2" charset="-122"/>
              </a:rPr>
              <a:t>软件项目团队管理的重要性</a:t>
            </a:r>
            <a:endParaRPr lang="en-US" altLang="zh-CN" sz="3200" b="0" dirty="0">
              <a:latin typeface="宋体" panose="02010600030101010101" pitchFamily="2" charset="-122"/>
              <a:ea typeface="宋体" panose="02010600030101010101" pitchFamily="2" charset="-122"/>
            </a:endParaRPr>
          </a:p>
          <a:p>
            <a:pPr marL="0" indent="0" eaLnBrk="1" hangingPunct="1">
              <a:lnSpc>
                <a:spcPct val="90000"/>
              </a:lnSpc>
              <a:buNone/>
              <a:defRPr/>
            </a:pPr>
            <a:endParaRPr lang="en-US" altLang="zh-CN" sz="3200" b="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是软件项目管理中至关重要的组成部分</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是有效地发挥每个参与项目的人员作用的过程</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人员的组织管理是影响软件开发项目质量的决定性因素</a:t>
            </a: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ea typeface="宋体" charset="-122"/>
            </a:endParaRPr>
          </a:p>
        </p:txBody>
      </p:sp>
    </p:spTree>
    <p:extLst>
      <p:ext uri="{BB962C8B-B14F-4D97-AF65-F5344CB8AC3E}">
        <p14:creationId xmlns:p14="http://schemas.microsoft.com/office/powerpoint/2010/main" val="2281524844"/>
      </p:ext>
    </p:extLst>
  </p:cSld>
  <p:clrMapOvr>
    <a:masterClrMapping/>
  </p:clrMapOvr>
  <p:transition spd="slow" advTm="23838"/>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lnSpc>
                <a:spcPct val="90000"/>
              </a:lnSpc>
            </a:pPr>
            <a:r>
              <a:rPr lang="zh-CN" altLang="en-US" sz="3200" b="0">
                <a:ea typeface="宋体" panose="02010600030101010101" pitchFamily="2" charset="-122"/>
              </a:rPr>
              <a:t>二</a:t>
            </a:r>
            <a:r>
              <a:rPr lang="en-US" altLang="zh-CN" sz="3200" b="0">
                <a:ea typeface="宋体" panose="02010600030101010101" pitchFamily="2" charset="-122"/>
              </a:rPr>
              <a:t>.</a:t>
            </a:r>
            <a:r>
              <a:rPr lang="zh-CN" altLang="en-US" sz="3200" b="0">
                <a:ea typeface="宋体" panose="02010600030101010101" pitchFamily="2" charset="-122"/>
              </a:rPr>
              <a:t>软件项目组织计划编制 </a:t>
            </a:r>
            <a:endParaRPr lang="en-US" altLang="zh-CN" sz="3200" b="0">
              <a:ea typeface="宋体" panose="02010600030101010101" pitchFamily="2" charset="-122"/>
            </a:endParaRPr>
          </a:p>
        </p:txBody>
      </p:sp>
      <p:sp>
        <p:nvSpPr>
          <p:cNvPr id="22531"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软件项目组织：</a:t>
            </a:r>
          </a:p>
          <a:p>
            <a:pPr lvl="1" eaLnBrk="1" hangingPunct="1">
              <a:lnSpc>
                <a:spcPct val="150000"/>
              </a:lnSpc>
              <a:spcBef>
                <a:spcPct val="0"/>
              </a:spcBef>
            </a:pPr>
            <a:r>
              <a:rPr lang="zh-CN" altLang="zh-CN" smtClean="0">
                <a:latin typeface="宋体" panose="02010600030101010101" pitchFamily="2" charset="-122"/>
                <a:ea typeface="宋体" panose="02010600030101010101" pitchFamily="2" charset="-122"/>
              </a:rPr>
              <a:t>由一组个体成员为实现一个具体项目目标而协同工作的队伍，项目组织的根本使命是在项目经理的领导下，群策群力，为实现项目的目标而努力工作。</a:t>
            </a:r>
            <a:endParaRPr lang="zh-CN" altLang="en-US"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97096087"/>
      </p:ext>
    </p:extLst>
  </p:cSld>
  <p:clrMapOvr>
    <a:masterClrMapping/>
  </p:clrMapOvr>
  <p:transition spd="slow" advTm="1231"/>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lnSpc>
                <a:spcPct val="90000"/>
              </a:lnSpc>
            </a:pPr>
            <a:r>
              <a:rPr lang="zh-CN" altLang="en-US" sz="3200" b="0">
                <a:ea typeface="宋体" panose="02010600030101010101" pitchFamily="2" charset="-122"/>
              </a:rPr>
              <a:t>软件项目组织计划编制 </a:t>
            </a:r>
            <a:endParaRPr lang="en-US" altLang="zh-CN" sz="3200" b="0">
              <a:ea typeface="宋体" panose="02010600030101010101" pitchFamily="2" charset="-122"/>
            </a:endParaRPr>
          </a:p>
        </p:txBody>
      </p:sp>
      <p:sp>
        <p:nvSpPr>
          <p:cNvPr id="23555"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ea typeface="宋体" panose="02010600030101010101" pitchFamily="2" charset="-122"/>
              </a:rPr>
              <a:t>项目团队的角色分类</a:t>
            </a:r>
            <a:endParaRPr lang="zh-CN" altLang="en-US" sz="1500" b="0">
              <a:ea typeface="宋体" panose="02010600030101010101" pitchFamily="2" charset="-122"/>
            </a:endParaRPr>
          </a:p>
          <a:p>
            <a:pPr lvl="1" eaLnBrk="1" hangingPunct="1">
              <a:lnSpc>
                <a:spcPct val="150000"/>
              </a:lnSpc>
              <a:spcBef>
                <a:spcPct val="0"/>
              </a:spcBef>
            </a:pPr>
            <a:r>
              <a:rPr lang="zh-CN" altLang="en-US" sz="2400">
                <a:solidFill>
                  <a:schemeClr val="tx2"/>
                </a:solidFill>
                <a:latin typeface="宋体" panose="02010600030101010101" pitchFamily="2" charset="-122"/>
                <a:ea typeface="宋体" panose="02010600030101010101" pitchFamily="2" charset="-122"/>
              </a:rPr>
              <a:t>软件项目经理   </a:t>
            </a:r>
            <a:r>
              <a:rPr lang="zh-CN" altLang="en-US" sz="2000">
                <a:latin typeface="Arial" panose="020B0604020202020204" pitchFamily="34" charset="0"/>
                <a:ea typeface="宋体" panose="02010600030101010101" pitchFamily="2" charset="-122"/>
              </a:rPr>
              <a:t>软件企业最基层的管理人员，负责分配资源、确定优先级、协调与客户之间的沟通，尽量使项目团队一直集中于正确的目标。</a:t>
            </a:r>
            <a:endParaRPr lang="en-US" altLang="zh-CN" sz="2000">
              <a:latin typeface="Arial" panose="020B0604020202020204" pitchFamily="34" charset="0"/>
              <a:ea typeface="宋体" panose="02010600030101010101" pitchFamily="2" charset="-122"/>
            </a:endParaRPr>
          </a:p>
          <a:p>
            <a:pPr lvl="1" eaLnBrk="1" hangingPunct="1">
              <a:lnSpc>
                <a:spcPct val="150000"/>
              </a:lnSpc>
              <a:spcBef>
                <a:spcPct val="0"/>
              </a:spcBef>
              <a:buFont typeface="Wingdings" panose="05000000000000000000" pitchFamily="2" charset="2"/>
              <a:buNone/>
            </a:pPr>
            <a:r>
              <a:rPr lang="zh-CN" altLang="en-US" sz="2000">
                <a:latin typeface="Arial" panose="020B0604020202020204" pitchFamily="34" charset="0"/>
                <a:ea typeface="宋体" panose="02010600030101010101" pitchFamily="2" charset="-122"/>
              </a:rPr>
              <a:t>    项目经理需要领导、决策、组织、控制和创新方面的能力。</a:t>
            </a:r>
            <a:endParaRPr lang="en-US" altLang="zh-CN" sz="2000">
              <a:solidFill>
                <a:schemeClr val="tx2"/>
              </a:solidFill>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solidFill>
                  <a:schemeClr val="tx2"/>
                </a:solidFill>
                <a:latin typeface="宋体" panose="02010600030101010101" pitchFamily="2" charset="-122"/>
                <a:ea typeface="宋体" panose="02010600030101010101" pitchFamily="2" charset="-122"/>
              </a:rPr>
              <a:t>系统分析员</a:t>
            </a:r>
            <a:r>
              <a:rPr lang="en-US" altLang="zh-CN" sz="2400">
                <a:solidFill>
                  <a:schemeClr val="tx2"/>
                </a:solidFill>
                <a:latin typeface="宋体" panose="02010600030101010101" pitchFamily="2" charset="-122"/>
                <a:ea typeface="宋体" panose="02010600030101010101" pitchFamily="2" charset="-122"/>
              </a:rPr>
              <a:t>  </a:t>
            </a:r>
          </a:p>
          <a:p>
            <a:pPr lvl="1" eaLnBrk="1" hangingPunct="1">
              <a:lnSpc>
                <a:spcPct val="150000"/>
              </a:lnSpc>
              <a:spcBef>
                <a:spcPct val="0"/>
              </a:spcBef>
              <a:buFont typeface="Wingdings" panose="05000000000000000000" pitchFamily="2" charset="2"/>
              <a:buNone/>
            </a:pPr>
            <a:r>
              <a:rPr lang="en-US" altLang="zh-CN" sz="2400">
                <a:solidFill>
                  <a:schemeClr val="tx2"/>
                </a:solidFill>
                <a:latin typeface="Arial" panose="020B0604020202020204" pitchFamily="34" charset="0"/>
                <a:ea typeface="宋体" panose="02010600030101010101" pitchFamily="2" charset="-122"/>
              </a:rPr>
              <a:t>      </a:t>
            </a:r>
            <a:r>
              <a:rPr lang="zh-CN" altLang="en-US" sz="2000">
                <a:latin typeface="Arial" panose="020B0604020202020204" pitchFamily="34" charset="0"/>
                <a:ea typeface="宋体" panose="02010600030101010101" pitchFamily="2" charset="-122"/>
              </a:rPr>
              <a:t>主要从事需求获取和研究，是项目中业务与技术间的桥梁。</a:t>
            </a:r>
          </a:p>
          <a:p>
            <a:pPr lvl="1" eaLnBrk="1" hangingPunct="1">
              <a:lnSpc>
                <a:spcPct val="150000"/>
              </a:lnSpc>
              <a:spcBef>
                <a:spcPct val="0"/>
              </a:spcBef>
              <a:buFont typeface="Wingdings" panose="05000000000000000000" pitchFamily="2" charset="2"/>
              <a:buNone/>
            </a:pPr>
            <a:endParaRPr lang="zh-CN" altLang="en-US" sz="2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25313059"/>
      </p:ext>
    </p:extLst>
  </p:cSld>
  <p:clrMapOvr>
    <a:masterClrMapping/>
  </p:clrMapOvr>
  <p:transition spd="slow" advTm="656"/>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lnSpc>
                <a:spcPct val="90000"/>
              </a:lnSpc>
            </a:pPr>
            <a:r>
              <a:rPr lang="zh-CN" altLang="en-US" sz="3200" b="0">
                <a:ea typeface="宋体" panose="02010600030101010101" pitchFamily="2" charset="-122"/>
              </a:rPr>
              <a:t>软件项目组织计划编制 </a:t>
            </a:r>
            <a:endParaRPr lang="en-US" altLang="zh-CN" sz="3200" b="0">
              <a:ea typeface="宋体" panose="02010600030101010101" pitchFamily="2" charset="-122"/>
            </a:endParaRPr>
          </a:p>
        </p:txBody>
      </p:sp>
      <p:sp>
        <p:nvSpPr>
          <p:cNvPr id="24579"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ea typeface="宋体" panose="02010600030101010101" pitchFamily="2" charset="-122"/>
              </a:rPr>
              <a:t>项目团队的角色分类</a:t>
            </a:r>
            <a:endParaRPr lang="zh-CN" altLang="en-US" sz="1500" b="0">
              <a:ea typeface="宋体" panose="02010600030101010101" pitchFamily="2" charset="-122"/>
            </a:endParaRPr>
          </a:p>
          <a:p>
            <a:pPr lvl="1" eaLnBrk="1" hangingPunct="1">
              <a:lnSpc>
                <a:spcPct val="150000"/>
              </a:lnSpc>
              <a:spcBef>
                <a:spcPct val="0"/>
              </a:spcBef>
            </a:pPr>
            <a:r>
              <a:rPr lang="zh-CN" altLang="en-US" sz="2400">
                <a:solidFill>
                  <a:schemeClr val="tx2"/>
                </a:solidFill>
                <a:latin typeface="宋体" panose="02010600030101010101" pitchFamily="2" charset="-122"/>
                <a:ea typeface="宋体" panose="02010600030101010101" pitchFamily="2" charset="-122"/>
                <a:cs typeface="Arial" panose="020B0604020202020204" pitchFamily="34" charset="0"/>
              </a:rPr>
              <a:t>系统设计员 </a:t>
            </a:r>
            <a:r>
              <a:rPr lang="zh-CN" altLang="en-US" sz="2000">
                <a:latin typeface="宋体" panose="02010600030101010101" pitchFamily="2" charset="-122"/>
                <a:ea typeface="宋体" panose="02010600030101010101" pitchFamily="2" charset="-122"/>
              </a:rPr>
              <a:t>根据软件需求说明书进行构架设计、数据库设计和详细设计，负责在整个项目中对技术活动和工件进行领导和协调</a:t>
            </a:r>
            <a:r>
              <a:rPr lang="zh-CN" altLang="en-US" sz="2000">
                <a:latin typeface="Arial" panose="020B0604020202020204" pitchFamily="34" charset="0"/>
                <a:ea typeface="宋体" panose="02010600030101010101" pitchFamily="2" charset="-122"/>
              </a:rPr>
              <a:t>。</a:t>
            </a:r>
            <a:endParaRPr lang="en-US" altLang="zh-CN" sz="2000">
              <a:solidFill>
                <a:schemeClr val="tx2"/>
              </a:solidFill>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solidFill>
                  <a:schemeClr val="tx2"/>
                </a:solidFill>
                <a:latin typeface="宋体" panose="02010600030101010101" pitchFamily="2" charset="-122"/>
                <a:ea typeface="宋体" panose="02010600030101010101" pitchFamily="2" charset="-122"/>
              </a:rPr>
              <a:t>软件开发人员  </a:t>
            </a:r>
            <a:r>
              <a:rPr lang="zh-CN" altLang="en-US" sz="2000">
                <a:latin typeface="宋体" panose="02010600030101010101" pitchFamily="2" charset="-122"/>
                <a:ea typeface="宋体" panose="02010600030101010101" pitchFamily="2" charset="-122"/>
              </a:rPr>
              <a:t>负责按照项目所采用的标准来进行单元开发与测试。软件开发人员需要能够迅速并准确地理解系统设计员的设计文档，并能快速地进行代码开发和单元测试。</a:t>
            </a:r>
            <a:endParaRPr lang="en-US" altLang="zh-CN" sz="20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solidFill>
                  <a:schemeClr val="tx2"/>
                </a:solidFill>
                <a:latin typeface="Arial" panose="020B0604020202020204" pitchFamily="34" charset="0"/>
                <a:ea typeface="宋体" panose="02010600030101010101" pitchFamily="2" charset="-122"/>
              </a:rPr>
              <a:t>系统测试人员 </a:t>
            </a:r>
            <a:r>
              <a:rPr lang="zh-CN" altLang="en-US" sz="2000">
                <a:latin typeface="Arial" panose="020B0604020202020204" pitchFamily="34" charset="0"/>
                <a:ea typeface="宋体" panose="02010600030101010101" pitchFamily="2" charset="-122"/>
              </a:rPr>
              <a:t>负责对测试进行计划，设计，实施和评估。</a:t>
            </a:r>
            <a:endParaRPr lang="en-US" altLang="zh-CN" sz="20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47338464"/>
      </p:ext>
    </p:extLst>
  </p:cSld>
  <p:clrMapOvr>
    <a:masterClrMapping/>
  </p:clrMapOvr>
  <p:transition spd="slow" advTm="37691"/>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lnSpc>
                <a:spcPct val="90000"/>
              </a:lnSpc>
            </a:pPr>
            <a:r>
              <a:rPr lang="zh-CN" altLang="en-US" sz="3200" b="0">
                <a:ea typeface="宋体" panose="02010600030101010101" pitchFamily="2" charset="-122"/>
              </a:rPr>
              <a:t>软件项目组织计划编制 </a:t>
            </a:r>
            <a:endParaRPr lang="en-US" altLang="zh-CN" sz="3200" b="0">
              <a:ea typeface="宋体" panose="02010600030101010101" pitchFamily="2"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ea typeface="宋体" charset="-122"/>
              </a:rPr>
              <a:t>项目团队的角色分类</a:t>
            </a:r>
            <a:endParaRPr lang="zh-CN" altLang="en-US" sz="1500" b="0" dirty="0">
              <a:ea typeface="宋体" charset="-122"/>
            </a:endParaRPr>
          </a:p>
          <a:p>
            <a:pPr lvl="1" eaLnBrk="1" hangingPunct="1">
              <a:lnSpc>
                <a:spcPct val="150000"/>
              </a:lnSpc>
              <a:spcBef>
                <a:spcPts val="0"/>
              </a:spcBef>
              <a:defRPr/>
            </a:pPr>
            <a:r>
              <a:rPr lang="zh-CN" altLang="en-US" sz="2400" dirty="0">
                <a:solidFill>
                  <a:schemeClr val="accent1"/>
                </a:solidFill>
                <a:latin typeface="宋体" panose="02010600030101010101" pitchFamily="2" charset="-122"/>
                <a:ea typeface="宋体" panose="02010600030101010101" pitchFamily="2" charset="-122"/>
              </a:rPr>
              <a:t>软件配置管理人员</a:t>
            </a:r>
            <a:endParaRPr lang="en-US" altLang="zh-CN" sz="2400" dirty="0">
              <a:solidFill>
                <a:schemeClr val="accent1"/>
              </a:solidFill>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r>
              <a:rPr lang="zh-CN" altLang="en-US" sz="2400" dirty="0">
                <a:latin typeface="宋体" panose="02010600030101010101" pitchFamily="2" charset="-122"/>
                <a:ea typeface="宋体" panose="02010600030101010101" pitchFamily="2" charset="-122"/>
              </a:rPr>
              <a:t>  负责策划、协调和实施软件项目的正式配置管理活动的个人或小组。</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solidFill>
                  <a:schemeClr val="tx2">
                    <a:lumMod val="60000"/>
                    <a:lumOff val="40000"/>
                  </a:schemeClr>
                </a:solidFill>
                <a:latin typeface="宋体" panose="02010600030101010101" pitchFamily="2" charset="-122"/>
                <a:ea typeface="宋体" panose="02010600030101010101" pitchFamily="2" charset="-122"/>
              </a:rPr>
              <a:t>质量保证人员</a:t>
            </a:r>
            <a:endParaRPr lang="en-US" altLang="zh-CN" sz="2400" dirty="0">
              <a:solidFill>
                <a:schemeClr val="tx2">
                  <a:lumMod val="60000"/>
                  <a:lumOff val="40000"/>
                </a:schemeClr>
              </a:solidFill>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r>
              <a:rPr lang="en-US" altLang="zh-CN" sz="2400" dirty="0">
                <a:solidFill>
                  <a:schemeClr val="accent2"/>
                </a:solidFill>
                <a:latin typeface="黑体" panose="02010609060101010101" pitchFamily="49" charset="-122"/>
                <a:ea typeface="黑体" panose="02010609060101010101" pitchFamily="49" charset="-122"/>
              </a:rPr>
              <a:t>   </a:t>
            </a:r>
            <a:r>
              <a:rPr lang="zh-CN" altLang="en-US" sz="2400" dirty="0">
                <a:latin typeface="宋体" panose="02010600030101010101" pitchFamily="2" charset="-122"/>
                <a:ea typeface="宋体" panose="02010600030101010101" pitchFamily="2" charset="-122"/>
              </a:rPr>
              <a:t>负责计划和实施项目质量保证活动的个人或小组，以确保软件开发活动遵循软件过程标准。</a:t>
            </a:r>
          </a:p>
        </p:txBody>
      </p:sp>
    </p:spTree>
    <p:extLst>
      <p:ext uri="{BB962C8B-B14F-4D97-AF65-F5344CB8AC3E}">
        <p14:creationId xmlns:p14="http://schemas.microsoft.com/office/powerpoint/2010/main" val="175935912"/>
      </p:ext>
    </p:extLst>
  </p:cSld>
  <p:clrMapOvr>
    <a:masterClrMapping/>
  </p:clrMapOvr>
  <p:transition spd="slow" advTm="263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lnSpc>
                <a:spcPct val="90000"/>
              </a:lnSpc>
            </a:pPr>
            <a:r>
              <a:rPr lang="zh-CN" altLang="en-US" sz="3200" b="0">
                <a:ea typeface="宋体" panose="02010600030101010101" pitchFamily="2" charset="-122"/>
              </a:rPr>
              <a:t>软件项目组织计划编制 </a:t>
            </a:r>
            <a:endParaRPr lang="en-US" altLang="zh-CN" sz="3200" b="0">
              <a:ea typeface="宋体" panose="02010600030101010101" pitchFamily="2" charset="-122"/>
            </a:endParaRPr>
          </a:p>
        </p:txBody>
      </p:sp>
      <p:sp>
        <p:nvSpPr>
          <p:cNvPr id="26627"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定义和分配工作的一个框架</a:t>
            </a:r>
            <a:endParaRPr lang="en-US" altLang="zh-CN" sz="3200" b="0">
              <a:latin typeface="宋体" panose="02010600030101010101" pitchFamily="2" charset="-122"/>
              <a:ea typeface="宋体" panose="02010600030101010101" pitchFamily="2" charset="-122"/>
            </a:endParaRPr>
          </a:p>
          <a:p>
            <a:pPr eaLnBrk="1" hangingPunct="1">
              <a:lnSpc>
                <a:spcPct val="90000"/>
              </a:lnSpc>
            </a:pPr>
            <a:endParaRPr lang="zh-CN" altLang="en-US" sz="1500" b="0">
              <a:ea typeface="宋体" panose="02010600030101010101" pitchFamily="2" charset="-122"/>
            </a:endParaRPr>
          </a:p>
        </p:txBody>
      </p:sp>
      <p:pic>
        <p:nvPicPr>
          <p:cNvPr id="2662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2133601"/>
            <a:ext cx="8532813"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056602"/>
      </p:ext>
    </p:extLst>
  </p:cSld>
  <p:clrMapOvr>
    <a:masterClrMapping/>
  </p:clrMapOvr>
  <p:transition spd="slow" advTm="48866"/>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27651"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定义和分配工作的过程包括四个部分 </a:t>
            </a:r>
            <a:endParaRPr lang="en-US" altLang="zh-CN" sz="3200" b="0">
              <a:latin typeface="宋体" panose="02010600030101010101" pitchFamily="2" charset="-122"/>
              <a:ea typeface="宋体" panose="02010600030101010101" pitchFamily="2" charset="-122"/>
            </a:endParaRPr>
          </a:p>
          <a:p>
            <a:pPr eaLnBrk="1" hangingPunct="1">
              <a:lnSpc>
                <a:spcPct val="90000"/>
              </a:lnSpc>
            </a:pP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确定项目要求</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定义工作如何完成</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把工作分解为可管理的部分</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制定工作职责</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53403257"/>
      </p:ext>
    </p:extLst>
  </p:cSld>
  <p:clrMapOvr>
    <a:masterClrMapping/>
  </p:clrMapOvr>
  <p:transition spd="slow" advTm="17328"/>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29699" name="Rectangle 3"/>
          <p:cNvSpPr>
            <a:spLocks noGrp="1" noChangeArrowheads="1"/>
          </p:cNvSpPr>
          <p:nvPr>
            <p:ph type="body" idx="1"/>
          </p:nvPr>
        </p:nvSpPr>
        <p:spPr>
          <a:xfrm>
            <a:off x="2430464" y="1524000"/>
            <a:ext cx="8091487" cy="4648200"/>
          </a:xfrm>
        </p:spPr>
        <p:txBody>
          <a:bodyPr/>
          <a:lstStyle/>
          <a:p>
            <a:pPr marL="457200" lvl="1" indent="0" eaLnBrk="1" hangingPunct="1">
              <a:lnSpc>
                <a:spcPts val="3000"/>
              </a:lnSpc>
              <a:spcBef>
                <a:spcPct val="50000"/>
              </a:spcBef>
              <a:buNone/>
            </a:pPr>
            <a:r>
              <a:rPr lang="zh-CN" altLang="en-US" smtClean="0">
                <a:latin typeface="宋体" panose="02010600030101010101" pitchFamily="2" charset="-122"/>
                <a:ea typeface="宋体" panose="02010600030101010101" pitchFamily="2" charset="-122"/>
              </a:rPr>
              <a:t>软件项目</a:t>
            </a:r>
            <a:r>
              <a:rPr lang="zh-CN" altLang="en-US" b="1" smtClean="0">
                <a:solidFill>
                  <a:schemeClr val="accent2"/>
                </a:solidFill>
                <a:latin typeface="宋体" panose="02010600030101010101" pitchFamily="2" charset="-122"/>
                <a:ea typeface="宋体" panose="02010600030101010101" pitchFamily="2" charset="-122"/>
              </a:rPr>
              <a:t>组织结构设计</a:t>
            </a:r>
            <a:r>
              <a:rPr lang="zh-CN" altLang="en-US" smtClean="0">
                <a:latin typeface="宋体" panose="02010600030101010101" pitchFamily="2" charset="-122"/>
                <a:ea typeface="宋体" panose="02010600030101010101" pitchFamily="2" charset="-122"/>
              </a:rPr>
              <a:t>和</a:t>
            </a:r>
            <a:r>
              <a:rPr lang="zh-CN" altLang="en-US" b="1" smtClean="0">
                <a:solidFill>
                  <a:schemeClr val="accent2"/>
                </a:solidFill>
                <a:latin typeface="宋体" panose="02010600030101010101" pitchFamily="2" charset="-122"/>
                <a:ea typeface="宋体" panose="02010600030101010101" pitchFamily="2" charset="-122"/>
              </a:rPr>
              <a:t>项目角色与职责分配</a:t>
            </a:r>
            <a:r>
              <a:rPr lang="zh-CN" altLang="en-US" smtClean="0">
                <a:latin typeface="宋体" panose="02010600030101010101" pitchFamily="2" charset="-122"/>
                <a:ea typeface="宋体" panose="02010600030101010101" pitchFamily="2" charset="-122"/>
              </a:rPr>
              <a:t>是项目组织计划编制的主要内容。</a:t>
            </a:r>
            <a:endParaRPr lang="en-US" altLang="zh-CN" smtClean="0">
              <a:solidFill>
                <a:srgbClr val="B9490B"/>
              </a:solidFill>
              <a:latin typeface="Arial" panose="020B0604020202020204" pitchFamily="34" charset="0"/>
              <a:ea typeface="黑体" panose="02010609060101010101" pitchFamily="49" charset="-122"/>
            </a:endParaRPr>
          </a:p>
          <a:p>
            <a:pPr marL="457200" lvl="1" indent="0" eaLnBrk="1" hangingPunct="1">
              <a:lnSpc>
                <a:spcPts val="3000"/>
              </a:lnSpc>
              <a:spcBef>
                <a:spcPct val="50000"/>
              </a:spcBef>
              <a:buFont typeface="Wingdings 2" panose="05020102010507070707" pitchFamily="18" charset="2"/>
              <a:buChar char="¡"/>
            </a:pPr>
            <a:r>
              <a:rPr lang="zh-CN" altLang="en-US" sz="2400">
                <a:latin typeface="宋体" panose="02010600030101010101" pitchFamily="2" charset="-122"/>
                <a:ea typeface="宋体" panose="02010600030101010101" pitchFamily="2" charset="-122"/>
              </a:rPr>
              <a:t>组织分解结构</a:t>
            </a:r>
            <a:r>
              <a:rPr lang="en-US" altLang="zh-CN" sz="2400">
                <a:latin typeface="宋体" panose="02010600030101010101" pitchFamily="2" charset="-122"/>
                <a:ea typeface="宋体" panose="02010600030101010101" pitchFamily="2" charset="-122"/>
              </a:rPr>
              <a:t>(OBS)   </a:t>
            </a:r>
            <a:r>
              <a:rPr lang="zh-CN" altLang="en-US" sz="2400">
                <a:latin typeface="宋体" panose="02010600030101010101" pitchFamily="2" charset="-122"/>
                <a:ea typeface="宋体" panose="02010600030101010101" pitchFamily="2" charset="-122"/>
              </a:rPr>
              <a:t>项目经理通常使用</a:t>
            </a:r>
            <a:r>
              <a:rPr lang="en-US" altLang="zh-CN" sz="2400">
                <a:latin typeface="宋体" panose="02010600030101010101" pitchFamily="2" charset="-122"/>
                <a:ea typeface="宋体" panose="02010600030101010101" pitchFamily="2" charset="-122"/>
              </a:rPr>
              <a:t>OBS</a:t>
            </a:r>
            <a:r>
              <a:rPr lang="zh-CN" altLang="en-US" sz="2400">
                <a:latin typeface="宋体" panose="02010600030101010101" pitchFamily="2" charset="-122"/>
                <a:ea typeface="宋体" panose="02010600030101010101" pitchFamily="2" charset="-122"/>
              </a:rPr>
              <a:t>来分配工作任务。</a:t>
            </a:r>
            <a:endParaRPr lang="en-US" altLang="zh-CN" sz="2400">
              <a:latin typeface="宋体" panose="02010600030101010101" pitchFamily="2" charset="-122"/>
              <a:ea typeface="宋体" panose="02010600030101010101" pitchFamily="2" charset="-122"/>
            </a:endParaRPr>
          </a:p>
          <a:p>
            <a:pPr marL="457200" lvl="1" indent="0" eaLnBrk="1" hangingPunct="1">
              <a:lnSpc>
                <a:spcPts val="3000"/>
              </a:lnSpc>
              <a:spcBef>
                <a:spcPct val="50000"/>
              </a:spcBef>
              <a:buFont typeface="Wingdings 2" panose="05020102010507070707" pitchFamily="18" charset="2"/>
              <a:buChar char="¡"/>
            </a:pPr>
            <a:r>
              <a:rPr lang="zh-CN" altLang="en-US" sz="2400">
                <a:latin typeface="宋体" panose="02010600030101010101" pitchFamily="2" charset="-122"/>
                <a:ea typeface="宋体" panose="02010600030101010101" pitchFamily="2" charset="-122"/>
              </a:rPr>
              <a:t>责任分配矩阵</a:t>
            </a:r>
            <a:r>
              <a:rPr lang="en-US" altLang="zh-CN" sz="2400">
                <a:latin typeface="宋体" panose="02010600030101010101" pitchFamily="2" charset="-122"/>
                <a:ea typeface="宋体" panose="02010600030101010101" pitchFamily="2" charset="-122"/>
              </a:rPr>
              <a:t>(RAM)</a:t>
            </a:r>
            <a:r>
              <a:rPr lang="zh-CN" altLang="en-US" sz="2400">
                <a:latin typeface="宋体" panose="02010600030101010101" pitchFamily="2" charset="-122"/>
                <a:ea typeface="宋体" panose="02010600030101010101" pitchFamily="2" charset="-122"/>
              </a:rPr>
              <a:t> </a:t>
            </a:r>
            <a:r>
              <a:rPr lang="en-US" altLang="zh-CN" sz="2400">
                <a:latin typeface="宋体" panose="02010600030101010101" pitchFamily="2" charset="-122"/>
                <a:ea typeface="宋体" panose="02010600030101010101" pitchFamily="2" charset="-122"/>
              </a:rPr>
              <a:t>RAM </a:t>
            </a:r>
            <a:r>
              <a:rPr lang="zh-CN" altLang="en-US" sz="2400">
                <a:latin typeface="宋体" panose="02010600030101010101" pitchFamily="2" charset="-122"/>
                <a:ea typeface="宋体" panose="02010600030101010101" pitchFamily="2" charset="-122"/>
              </a:rPr>
              <a:t>就是将</a:t>
            </a:r>
            <a:r>
              <a:rPr lang="zh-CN" altLang="en-US" sz="2400" b="1">
                <a:solidFill>
                  <a:schemeClr val="accent2"/>
                </a:solidFill>
                <a:latin typeface="宋体" panose="02010600030101010101" pitchFamily="2" charset="-122"/>
                <a:ea typeface="宋体" panose="02010600030101010101" pitchFamily="2" charset="-122"/>
              </a:rPr>
              <a:t>工作分解结构图</a:t>
            </a:r>
            <a:r>
              <a:rPr lang="en-US" altLang="zh-CN" sz="2400">
                <a:latin typeface="宋体" panose="02010600030101010101" pitchFamily="2" charset="-122"/>
                <a:ea typeface="宋体" panose="02010600030101010101" pitchFamily="2" charset="-122"/>
              </a:rPr>
              <a:t>(WBS)</a:t>
            </a:r>
            <a:r>
              <a:rPr lang="zh-CN" altLang="en-US" sz="2400">
                <a:latin typeface="宋体" panose="02010600030101010101" pitchFamily="2" charset="-122"/>
                <a:ea typeface="宋体" panose="02010600030101010101" pitchFamily="2" charset="-122"/>
              </a:rPr>
              <a:t>中的每一项工作指派给</a:t>
            </a:r>
            <a:r>
              <a:rPr lang="en-US" altLang="zh-CN" sz="2400">
                <a:latin typeface="宋体" panose="02010600030101010101" pitchFamily="2" charset="-122"/>
                <a:ea typeface="宋体" panose="02010600030101010101" pitchFamily="2" charset="-122"/>
              </a:rPr>
              <a:t>OBS</a:t>
            </a:r>
            <a:r>
              <a:rPr lang="zh-CN" altLang="en-US" sz="2400">
                <a:latin typeface="宋体" panose="02010600030101010101" pitchFamily="2" charset="-122"/>
                <a:ea typeface="宋体" panose="02010600030101010101" pitchFamily="2" charset="-122"/>
              </a:rPr>
              <a:t>中的执行人而形成的一个矩阵。</a:t>
            </a:r>
          </a:p>
          <a:p>
            <a:pPr marL="457200" lvl="1" indent="0" eaLnBrk="1" hangingPunct="1">
              <a:lnSpc>
                <a:spcPct val="150000"/>
              </a:lnSpc>
              <a:spcBef>
                <a:spcPct val="0"/>
              </a:spcBef>
              <a:buNone/>
            </a:pPr>
            <a:endParaRPr lang="en-US" altLang="zh-CN" sz="2400">
              <a:solidFill>
                <a:srgbClr val="B9490B"/>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54485895"/>
      </p:ext>
    </p:extLst>
  </p:cSld>
  <p:clrMapOvr>
    <a:masterClrMapping/>
  </p:clrMapOvr>
  <p:transition spd="slow" advTm="3969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
        <p:nvSpPr>
          <p:cNvPr id="8" name="内容占位符 2">
            <a:extLst>
              <a:ext uri="{FF2B5EF4-FFF2-40B4-BE49-F238E27FC236}">
                <a16:creationId xmlns:a16="http://schemas.microsoft.com/office/drawing/2014/main" xmlns="" id="{20C5A247-1B05-4A6E-BA22-17B3ADDEBD1E}"/>
              </a:ext>
            </a:extLst>
          </p:cNvPr>
          <p:cNvSpPr txBox="1">
            <a:spLocks/>
          </p:cNvSpPr>
          <p:nvPr/>
        </p:nvSpPr>
        <p:spPr>
          <a:xfrm>
            <a:off x="798184" y="5673804"/>
            <a:ext cx="10461814" cy="97809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项目实战，团队合作与敏捷流程</a:t>
            </a:r>
          </a:p>
        </p:txBody>
      </p:sp>
    </p:spTree>
    <p:extLst>
      <p:ext uri="{BB962C8B-B14F-4D97-AF65-F5344CB8AC3E}">
        <p14:creationId xmlns:p14="http://schemas.microsoft.com/office/powerpoint/2010/main" val="321710699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defRPr/>
            </a:pPr>
            <a:r>
              <a:rPr lang="zh-CN" altLang="en-US" sz="3200" b="0" dirty="0">
                <a:latin typeface="宋体" panose="02010600030101010101" pitchFamily="2" charset="-122"/>
                <a:ea typeface="宋体" panose="02010600030101010101" pitchFamily="2" charset="-122"/>
              </a:rPr>
              <a:t>项目组织结构设计</a:t>
            </a:r>
            <a:endParaRPr lang="en-US" altLang="zh-CN" sz="3200" b="0" dirty="0">
              <a:latin typeface="宋体" panose="02010600030101010101" pitchFamily="2" charset="-122"/>
              <a:ea typeface="宋体" panose="02010600030101010101" pitchFamily="2" charset="-122"/>
            </a:endParaRPr>
          </a:p>
          <a:p>
            <a:pPr eaLnBrk="1" hangingPunct="1">
              <a:lnSpc>
                <a:spcPct val="90000"/>
              </a:lnSpc>
              <a:defRPr/>
            </a:pP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组织结构的本质是员工的分工协作关系。</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设计组织结构的目的是为了实现项目的目标。所以，组织结构是实现项目目标的一种手段。</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组织结构的内涵是人们在职、责、权方面的结构体系。所以，组织结构又可简称为权责结构。</a:t>
            </a:r>
            <a:endParaRPr lang="en-US" altLang="zh-CN" sz="2400" dirty="0">
              <a:solidFill>
                <a:schemeClr val="accent2"/>
              </a:solidFill>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ea typeface="宋体" charset="-122"/>
            </a:endParaRPr>
          </a:p>
        </p:txBody>
      </p:sp>
    </p:spTree>
    <p:extLst>
      <p:ext uri="{BB962C8B-B14F-4D97-AF65-F5344CB8AC3E}">
        <p14:creationId xmlns:p14="http://schemas.microsoft.com/office/powerpoint/2010/main" val="246065326"/>
      </p:ext>
    </p:extLst>
  </p:cSld>
  <p:clrMapOvr>
    <a:masterClrMapping/>
  </p:clrMapOvr>
  <p:transition spd="slow" advTm="34232"/>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33795"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b="0">
                <a:ea typeface="宋体" panose="02010600030101010101" pitchFamily="2" charset="-122"/>
              </a:rPr>
              <a:t>项目组织结构体系主要包括： </a:t>
            </a:r>
            <a:endParaRPr lang="en-US" altLang="zh-CN" sz="3200" b="0">
              <a:ea typeface="宋体" panose="02010600030101010101" pitchFamily="2" charset="-122"/>
            </a:endParaRPr>
          </a:p>
          <a:p>
            <a:pPr eaLnBrk="1" hangingPunct="1">
              <a:lnSpc>
                <a:spcPct val="90000"/>
              </a:lnSpc>
            </a:pP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职能结构   </a:t>
            </a:r>
            <a:r>
              <a:rPr lang="zh-CN" altLang="en-US" sz="2000">
                <a:latin typeface="宋体" panose="02010600030101010101" pitchFamily="2" charset="-122"/>
                <a:ea typeface="宋体" panose="02010600030101010101" pitchFamily="2" charset="-122"/>
              </a:rPr>
              <a:t>即完成项目目标所需的各项业务工作及其比例和关系；</a:t>
            </a:r>
            <a:endParaRPr lang="en-US" altLang="zh-CN" sz="20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层次结构   </a:t>
            </a:r>
            <a:r>
              <a:rPr lang="zh-CN" altLang="en-US" sz="2000">
                <a:latin typeface="宋体" panose="02010600030101010101" pitchFamily="2" charset="-122"/>
                <a:ea typeface="宋体" panose="02010600030101010101" pitchFamily="2" charset="-122"/>
              </a:rPr>
              <a:t>即各管理层次的构成，又称为组织的纵向结构；</a:t>
            </a:r>
            <a:endParaRPr lang="en-US" altLang="zh-CN" sz="20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部门结构   </a:t>
            </a:r>
            <a:r>
              <a:rPr lang="zh-CN" altLang="en-US" sz="2000">
                <a:latin typeface="宋体" panose="02010600030101010101" pitchFamily="2" charset="-122"/>
                <a:ea typeface="宋体" panose="02010600030101010101" pitchFamily="2" charset="-122"/>
              </a:rPr>
              <a:t>即各管理部门的构成，又称为组织的横向结构；</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职权结构  </a:t>
            </a:r>
            <a:r>
              <a:rPr lang="zh-CN" altLang="en-US" sz="2000">
                <a:latin typeface="宋体" panose="02010600030101010101" pitchFamily="2" charset="-122"/>
                <a:ea typeface="宋体" panose="02010600030101010101" pitchFamily="2" charset="-122"/>
              </a:rPr>
              <a:t> 即各层次、各部门在权力和责任方面的分工及相互关系。</a:t>
            </a:r>
            <a:endParaRPr lang="zh-CN" altLang="en-US" sz="2000">
              <a:solidFill>
                <a:schemeClr val="accent2"/>
              </a:solidFill>
              <a:latin typeface="宋体" panose="02010600030101010101" pitchFamily="2" charset="-122"/>
              <a:ea typeface="宋体" panose="02010600030101010101" pitchFamily="2" charset="-122"/>
            </a:endParaRPr>
          </a:p>
          <a:p>
            <a:pPr lvl="1" eaLnBrk="1" hangingPunct="1">
              <a:lnSpc>
                <a:spcPct val="150000"/>
              </a:lnSpc>
              <a:spcBef>
                <a:spcPct val="0"/>
              </a:spcBef>
            </a:pP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5349298"/>
      </p:ext>
    </p:extLst>
  </p:cSld>
  <p:clrMapOvr>
    <a:masterClrMapping/>
  </p:clrMapOvr>
  <p:transition spd="slow" advTm="41369"/>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marL="342900" indent="-342900" eaLnBrk="1" hangingPunct="1"/>
            <a:r>
              <a:rPr lang="zh-CN" altLang="en-US" b="0" smtClean="0">
                <a:ea typeface="宋体" panose="02010600030101010101" pitchFamily="2" charset="-122"/>
              </a:rPr>
              <a:t>软件项目组织计划编制 </a:t>
            </a:r>
            <a:endParaRPr lang="en-US" altLang="zh-CN" smtClean="0">
              <a:ea typeface="黑体" panose="02010609060101010101" pitchFamily="49" charset="-122"/>
            </a:endParaRPr>
          </a:p>
        </p:txBody>
      </p:sp>
      <p:sp>
        <p:nvSpPr>
          <p:cNvPr id="35843" name="Rectangle 3"/>
          <p:cNvSpPr>
            <a:spLocks noGrp="1" noChangeArrowheads="1"/>
          </p:cNvSpPr>
          <p:nvPr>
            <p:ph type="body" idx="1"/>
          </p:nvPr>
        </p:nvSpPr>
        <p:spPr>
          <a:xfrm>
            <a:off x="2424114" y="1412875"/>
            <a:ext cx="8091487" cy="4648200"/>
          </a:xfrm>
        </p:spPr>
        <p:txBody>
          <a:bodyPr/>
          <a:lstStyle/>
          <a:p>
            <a:pPr marL="0" indent="0" eaLnBrk="1" hangingPunct="1">
              <a:lnSpc>
                <a:spcPct val="90000"/>
              </a:lnSpc>
              <a:buNone/>
            </a:pPr>
            <a:r>
              <a:rPr lang="en-US" altLang="zh-CN" sz="1500" b="0">
                <a:ea typeface="宋体" panose="02010600030101010101" pitchFamily="2" charset="-122"/>
              </a:rPr>
              <a:t>       </a:t>
            </a:r>
            <a:r>
              <a:rPr lang="zh-CN" altLang="en-US" sz="3200" b="0">
                <a:ea typeface="宋体" panose="02010600030101010101" pitchFamily="2" charset="-122"/>
              </a:rPr>
              <a:t>在实际的项目管理中，主要有三种基本的项目组织形式</a:t>
            </a:r>
            <a:r>
              <a:rPr lang="zh-CN" altLang="en-US" sz="3200">
                <a:ea typeface="宋体" panose="02010600030101010101" pitchFamily="2" charset="-122"/>
              </a:rPr>
              <a:t>：</a:t>
            </a:r>
            <a:endParaRPr lang="en-US" altLang="zh-CN" sz="3200">
              <a:ea typeface="宋体" panose="02010600030101010101" pitchFamily="2" charset="-122"/>
            </a:endParaRPr>
          </a:p>
          <a:p>
            <a:pPr marL="0" indent="0" eaLnBrk="1" hangingPunct="1">
              <a:lnSpc>
                <a:spcPct val="90000"/>
              </a:lnSpc>
              <a:buNone/>
            </a:pPr>
            <a:endParaRPr lang="en-US" altLang="zh-CN" sz="3200">
              <a:ea typeface="宋体" panose="02010600030101010101" pitchFamily="2" charset="-122"/>
            </a:endParaRPr>
          </a:p>
          <a:p>
            <a:pPr marL="0" indent="0" eaLnBrk="1" hangingPunct="1">
              <a:lnSpc>
                <a:spcPct val="90000"/>
              </a:lnSpc>
              <a:buNone/>
            </a:pPr>
            <a:r>
              <a:rPr lang="en-US" altLang="zh-CN" sz="3200">
                <a:ea typeface="宋体" panose="02010600030101010101" pitchFamily="2" charset="-122"/>
              </a:rPr>
              <a:t>          </a:t>
            </a:r>
            <a:r>
              <a:rPr lang="zh-CN" altLang="en-US" sz="2400" b="0">
                <a:ea typeface="宋体" panose="02010600030101010101" pitchFamily="2" charset="-122"/>
              </a:rPr>
              <a:t>项目型，职能型和矩阵型。</a:t>
            </a:r>
          </a:p>
        </p:txBody>
      </p:sp>
    </p:spTree>
    <p:extLst>
      <p:ext uri="{BB962C8B-B14F-4D97-AF65-F5344CB8AC3E}">
        <p14:creationId xmlns:p14="http://schemas.microsoft.com/office/powerpoint/2010/main" val="525134037"/>
      </p:ext>
    </p:extLst>
  </p:cSld>
  <p:clrMapOvr>
    <a:masterClrMapping/>
  </p:clrMapOvr>
  <p:transition spd="slow" advTm="9096"/>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37891"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b="0">
                <a:ea typeface="宋体" panose="02010600030101010101" pitchFamily="2" charset="-122"/>
              </a:rPr>
              <a:t>项目型</a:t>
            </a:r>
            <a:endParaRPr lang="zh-CN" altLang="en-US" sz="1500" b="0">
              <a:ea typeface="宋体" panose="02010600030101010101" pitchFamily="2" charset="-122"/>
            </a:endParaRPr>
          </a:p>
          <a:p>
            <a:pPr marL="457200" lvl="1" indent="0" eaLnBrk="1" hangingPunct="1">
              <a:lnSpc>
                <a:spcPct val="150000"/>
              </a:lnSpc>
              <a:spcBef>
                <a:spcPct val="0"/>
              </a:spcBef>
              <a:buNone/>
            </a:pPr>
            <a:endParaRPr lang="en-US" altLang="zh-CN" sz="2400">
              <a:latin typeface="宋体" panose="02010600030101010101" pitchFamily="2" charset="-122"/>
              <a:ea typeface="宋体" panose="02010600030101010101" pitchFamily="2" charset="-122"/>
            </a:endParaRPr>
          </a:p>
        </p:txBody>
      </p:sp>
      <p:pic>
        <p:nvPicPr>
          <p:cNvPr id="37892" name="Picture 6" descr="图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05013"/>
            <a:ext cx="85344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0650939"/>
      </p:ext>
    </p:extLst>
  </p:cSld>
  <p:clrMapOvr>
    <a:masterClrMapping/>
  </p:clrMapOvr>
  <p:transition spd="slow" advTm="44122"/>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412875"/>
            <a:ext cx="8091487" cy="4648200"/>
          </a:xfrm>
        </p:spPr>
        <p:txBody>
          <a:bodyPr/>
          <a:lstStyle/>
          <a:p>
            <a:pPr eaLnBrk="1" hangingPunct="1">
              <a:lnSpc>
                <a:spcPct val="90000"/>
              </a:lnSpc>
              <a:defRPr/>
            </a:pPr>
            <a:r>
              <a:rPr lang="zh-CN" altLang="en-US" sz="3200" b="0" dirty="0">
                <a:ea typeface="宋体" charset="-122"/>
              </a:rPr>
              <a:t>项目型优点</a:t>
            </a: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项目经理对项目可以负全责</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项目目标单一，可以以项目为中心</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有利于项目顺利进行</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避免多重领导</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组织结构简单，交流简单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快速</a:t>
            </a: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78294084"/>
      </p:ext>
    </p:extLst>
  </p:cSld>
  <p:clrMapOvr>
    <a:masterClrMapping/>
  </p:clrMapOvr>
  <p:transition spd="slow" advTm="25341"/>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412875"/>
            <a:ext cx="8091487" cy="4648200"/>
          </a:xfrm>
        </p:spPr>
        <p:txBody>
          <a:bodyPr/>
          <a:lstStyle/>
          <a:p>
            <a:pPr eaLnBrk="1" hangingPunct="1">
              <a:lnSpc>
                <a:spcPct val="90000"/>
              </a:lnSpc>
              <a:defRPr/>
            </a:pPr>
            <a:r>
              <a:rPr lang="zh-CN" altLang="en-US" sz="3200" b="0" dirty="0">
                <a:ea typeface="宋体" charset="-122"/>
              </a:rPr>
              <a:t>项目型缺点</a:t>
            </a: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资源不能共享</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各个独立的项目处于相对封闭状态</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不利于公司政策的贯彻</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对项目组织的成员缺少一种事业上的连续性和安全感</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项目组织之间处于分割状态</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缺少信息交流</a:t>
            </a: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80462236"/>
      </p:ext>
    </p:extLst>
  </p:cSld>
  <p:clrMapOvr>
    <a:masterClrMapping/>
  </p:clrMapOvr>
  <p:transition spd="slow" advTm="21108"/>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44035"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b="0">
                <a:ea typeface="宋体" panose="02010600030101010101" pitchFamily="2" charset="-122"/>
              </a:rPr>
              <a:t>职能型</a:t>
            </a:r>
            <a:endParaRPr lang="en-US" altLang="zh-CN" sz="2400" b="0">
              <a:latin typeface="宋体" panose="02010600030101010101" pitchFamily="2" charset="-122"/>
              <a:ea typeface="宋体" panose="02010600030101010101" pitchFamily="2" charset="-122"/>
            </a:endParaRPr>
          </a:p>
          <a:p>
            <a:pPr eaLnBrk="1" hangingPunct="1">
              <a:lnSpc>
                <a:spcPct val="90000"/>
              </a:lnSpc>
            </a:pPr>
            <a:endParaRPr lang="zh-CN" altLang="en-US" sz="1500" b="0">
              <a:ea typeface="宋体" panose="02010600030101010101" pitchFamily="2" charset="-122"/>
            </a:endParaRPr>
          </a:p>
        </p:txBody>
      </p:sp>
      <p:pic>
        <p:nvPicPr>
          <p:cNvPr id="44036" name="Picture 27"/>
          <p:cNvPicPr>
            <a:picLocks noChangeAspect="1" noChangeArrowheads="1"/>
          </p:cNvPicPr>
          <p:nvPr/>
        </p:nvPicPr>
        <p:blipFill>
          <a:blip r:embed="rId3">
            <a:extLst>
              <a:ext uri="{28A0092B-C50C-407E-A947-70E740481C1C}">
                <a14:useLocalDpi xmlns:a14="http://schemas.microsoft.com/office/drawing/2010/main" val="0"/>
              </a:ext>
            </a:extLst>
          </a:blip>
          <a:srcRect t="14526" b="8968"/>
          <a:stretch>
            <a:fillRect/>
          </a:stretch>
        </p:blipFill>
        <p:spPr bwMode="auto">
          <a:xfrm>
            <a:off x="1919288" y="1944688"/>
            <a:ext cx="8596312"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77114"/>
      </p:ext>
    </p:extLst>
  </p:cSld>
  <p:clrMapOvr>
    <a:masterClrMapping/>
  </p:clrMapOvr>
  <p:transition spd="slow" advTm="29465"/>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46083"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b="0">
                <a:ea typeface="宋体" panose="02010600030101010101" pitchFamily="2" charset="-122"/>
              </a:rPr>
              <a:t>职能型优点</a:t>
            </a: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可以充分发挥职能部门的资源集中优势</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部门的专家可以同时为部门内不同项目使用</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便于相互交流 </a:t>
            </a: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相互支援</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可以随时增派人员</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可以将项目和本部门的职能工作融为一体</a:t>
            </a:r>
          </a:p>
        </p:txBody>
      </p:sp>
    </p:spTree>
    <p:extLst>
      <p:ext uri="{BB962C8B-B14F-4D97-AF65-F5344CB8AC3E}">
        <p14:creationId xmlns:p14="http://schemas.microsoft.com/office/powerpoint/2010/main" val="2218151752"/>
      </p:ext>
    </p:extLst>
  </p:cSld>
  <p:clrMapOvr>
    <a:masterClrMapping/>
  </p:clrMapOvr>
  <p:transition spd="slow" advTm="14197"/>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24114" y="1412875"/>
            <a:ext cx="8091487" cy="4648200"/>
          </a:xfrm>
        </p:spPr>
        <p:txBody>
          <a:bodyPr/>
          <a:lstStyle/>
          <a:p>
            <a:pPr eaLnBrk="1" hangingPunct="1">
              <a:lnSpc>
                <a:spcPct val="90000"/>
              </a:lnSpc>
              <a:defRPr/>
            </a:pPr>
            <a:r>
              <a:rPr lang="zh-CN" altLang="en-US" sz="3200" b="0" dirty="0">
                <a:ea typeface="宋体" charset="-122"/>
              </a:rPr>
              <a:t>职能型缺点</a:t>
            </a: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项目和部门利益发生冲突，职能部门更重视本部门的目标</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会忽视项目目标</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资源平衡会出现问题</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权利分割不利于各个职能部门的交流和团结协作</a:t>
            </a: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行政隶属关系使得项目经理没有充分的权利</a:t>
            </a: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26138982"/>
      </p:ext>
    </p:extLst>
  </p:cSld>
  <p:clrMapOvr>
    <a:masterClrMapping/>
  </p:clrMapOvr>
  <p:transition spd="slow" advTm="24739"/>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软件项目组织计划编制 </a:t>
            </a:r>
            <a:endParaRPr lang="en-US" altLang="zh-CN" sz="3200">
              <a:latin typeface="黑体" panose="02010609060101010101" pitchFamily="49" charset="-122"/>
              <a:ea typeface="黑体" panose="02010609060101010101" pitchFamily="49" charset="-122"/>
            </a:endParaRPr>
          </a:p>
        </p:txBody>
      </p:sp>
      <p:sp>
        <p:nvSpPr>
          <p:cNvPr id="50179" name="Rectangle 3"/>
          <p:cNvSpPr>
            <a:spLocks noGrp="1" noChangeArrowheads="1"/>
          </p:cNvSpPr>
          <p:nvPr>
            <p:ph type="body" idx="1"/>
          </p:nvPr>
        </p:nvSpPr>
        <p:spPr>
          <a:xfrm>
            <a:off x="2424114" y="1412875"/>
            <a:ext cx="8091487" cy="4648200"/>
          </a:xfrm>
        </p:spPr>
        <p:txBody>
          <a:bodyPr/>
          <a:lstStyle/>
          <a:p>
            <a:pPr eaLnBrk="1" hangingPunct="1">
              <a:lnSpc>
                <a:spcPct val="90000"/>
              </a:lnSpc>
            </a:pPr>
            <a:r>
              <a:rPr lang="zh-CN" altLang="en-US" sz="3200">
                <a:latin typeface="黑体" panose="02010609060101010101" pitchFamily="49" charset="-122"/>
                <a:ea typeface="黑体" panose="02010609060101010101" pitchFamily="49" charset="-122"/>
              </a:rPr>
              <a:t>矩阵型</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弱矩阵型</a:t>
            </a:r>
            <a:endParaRPr lang="zh-CN" altLang="en-US" sz="1500" b="0">
              <a:ea typeface="宋体" panose="02010600030101010101" pitchFamily="2" charset="-122"/>
            </a:endParaRPr>
          </a:p>
          <a:p>
            <a:pPr marL="457200" lvl="1" indent="0" eaLnBrk="1" hangingPunct="1">
              <a:lnSpc>
                <a:spcPct val="150000"/>
              </a:lnSpc>
              <a:spcBef>
                <a:spcPct val="0"/>
              </a:spcBef>
              <a:buNone/>
            </a:pPr>
            <a:endParaRPr lang="en-US" altLang="zh-CN" sz="2400">
              <a:latin typeface="宋体" panose="02010600030101010101" pitchFamily="2" charset="-122"/>
              <a:ea typeface="宋体" panose="02010600030101010101" pitchFamily="2" charset="-122"/>
            </a:endParaRPr>
          </a:p>
        </p:txBody>
      </p:sp>
      <p:pic>
        <p:nvPicPr>
          <p:cNvPr id="50180" name="Picture 6" descr="图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1892300"/>
            <a:ext cx="8893175"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3939869"/>
      </p:ext>
    </p:extLst>
  </p:cSld>
  <p:clrMapOvr>
    <a:masterClrMapping/>
  </p:clrMapOvr>
  <p:transition spd="slow" advTm="4856"/>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OCER">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35TGp_report_light_v2">
  <a:themeElements>
    <a:clrScheme name="sample 3">
      <a:dk1>
        <a:srgbClr val="30311D"/>
      </a:dk1>
      <a:lt1>
        <a:srgbClr val="FFFFFF"/>
      </a:lt1>
      <a:dk2>
        <a:srgbClr val="1A48A4"/>
      </a:dk2>
      <a:lt2>
        <a:srgbClr val="C0C0C0"/>
      </a:lt2>
      <a:accent1>
        <a:srgbClr val="488FD6"/>
      </a:accent1>
      <a:accent2>
        <a:srgbClr val="319ABB"/>
      </a:accent2>
      <a:accent3>
        <a:srgbClr val="FFFFFF"/>
      </a:accent3>
      <a:accent4>
        <a:srgbClr val="272817"/>
      </a:accent4>
      <a:accent5>
        <a:srgbClr val="B1C6E8"/>
      </a:accent5>
      <a:accent6>
        <a:srgbClr val="2B8BA9"/>
      </a:accent6>
      <a:hlink>
        <a:srgbClr val="557B97"/>
      </a:hlink>
      <a:folHlink>
        <a:srgbClr val="A1A18B"/>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30311D"/>
        </a:dk1>
        <a:lt1>
          <a:srgbClr val="FFFFFF"/>
        </a:lt1>
        <a:dk2>
          <a:srgbClr val="5B583B"/>
        </a:dk2>
        <a:lt2>
          <a:srgbClr val="DDDDDD"/>
        </a:lt2>
        <a:accent1>
          <a:srgbClr val="855BC3"/>
        </a:accent1>
        <a:accent2>
          <a:srgbClr val="5595C1"/>
        </a:accent2>
        <a:accent3>
          <a:srgbClr val="FFFFFF"/>
        </a:accent3>
        <a:accent4>
          <a:srgbClr val="272817"/>
        </a:accent4>
        <a:accent5>
          <a:srgbClr val="C2B5DE"/>
        </a:accent5>
        <a:accent6>
          <a:srgbClr val="4C87AF"/>
        </a:accent6>
        <a:hlink>
          <a:srgbClr val="557B97"/>
        </a:hlink>
        <a:folHlink>
          <a:srgbClr val="A1A18B"/>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702424"/>
        </a:dk2>
        <a:lt2>
          <a:srgbClr val="C0C0C0"/>
        </a:lt2>
        <a:accent1>
          <a:srgbClr val="5EB4B4"/>
        </a:accent1>
        <a:accent2>
          <a:srgbClr val="E49514"/>
        </a:accent2>
        <a:accent3>
          <a:srgbClr val="FFFFFF"/>
        </a:accent3>
        <a:accent4>
          <a:srgbClr val="000000"/>
        </a:accent4>
        <a:accent5>
          <a:srgbClr val="B6D6D6"/>
        </a:accent5>
        <a:accent6>
          <a:srgbClr val="CF8711"/>
        </a:accent6>
        <a:hlink>
          <a:srgbClr val="6E9349"/>
        </a:hlink>
        <a:folHlink>
          <a:srgbClr val="90A8B0"/>
        </a:folHlink>
      </a:clrScheme>
      <a:clrMap bg1="lt1" tx1="dk1" bg2="lt2" tx2="dk2" accent1="accent1" accent2="accent2" accent3="accent3" accent4="accent4" accent5="accent5" accent6="accent6" hlink="hlink" folHlink="folHlink"/>
    </a:extraClrScheme>
    <a:extraClrScheme>
      <a:clrScheme name="sample 3">
        <a:dk1>
          <a:srgbClr val="30311D"/>
        </a:dk1>
        <a:lt1>
          <a:srgbClr val="FFFFFF"/>
        </a:lt1>
        <a:dk2>
          <a:srgbClr val="1A48A4"/>
        </a:dk2>
        <a:lt2>
          <a:srgbClr val="C0C0C0"/>
        </a:lt2>
        <a:accent1>
          <a:srgbClr val="488FD6"/>
        </a:accent1>
        <a:accent2>
          <a:srgbClr val="319ABB"/>
        </a:accent2>
        <a:accent3>
          <a:srgbClr val="FFFFFF"/>
        </a:accent3>
        <a:accent4>
          <a:srgbClr val="272817"/>
        </a:accent4>
        <a:accent5>
          <a:srgbClr val="B1C6E8"/>
        </a:accent5>
        <a:accent6>
          <a:srgbClr val="2B8BA9"/>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8118</Words>
  <Application>Microsoft Office PowerPoint</Application>
  <PresentationFormat>宽屏</PresentationFormat>
  <Paragraphs>967</Paragraphs>
  <Slides>139</Slides>
  <Notes>123</Notes>
  <HiddenSlides>1</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3</vt:i4>
      </vt:variant>
      <vt:variant>
        <vt:lpstr>幻灯片标题</vt:lpstr>
      </vt:variant>
      <vt:variant>
        <vt:i4>139</vt:i4>
      </vt:variant>
    </vt:vector>
  </HeadingPairs>
  <TitlesOfParts>
    <vt:vector size="158" baseType="lpstr">
      <vt:lpstr>Microsoft JhengHei</vt:lpstr>
      <vt:lpstr>黑体</vt:lpstr>
      <vt:lpstr>楷体_GB2312</vt:lpstr>
      <vt:lpstr>隶书</vt:lpstr>
      <vt:lpstr>宋体</vt:lpstr>
      <vt:lpstr>微软雅黑</vt:lpstr>
      <vt:lpstr>Arial</vt:lpstr>
      <vt:lpstr>Arial Narrow</vt:lpstr>
      <vt:lpstr>Calibri</vt:lpstr>
      <vt:lpstr>Monotype Sorts</vt:lpstr>
      <vt:lpstr>Times New Roman</vt:lpstr>
      <vt:lpstr>Verdana</vt:lpstr>
      <vt:lpstr>Wingdings</vt:lpstr>
      <vt:lpstr>Wingdings 2</vt:lpstr>
      <vt:lpstr>第一PPT，www.1ppt.com</vt:lpstr>
      <vt:lpstr>235TGp_report_light_v2</vt:lpstr>
      <vt:lpstr>BMP 图像</vt:lpstr>
      <vt:lpstr>Image</vt:lpstr>
      <vt:lpstr>Visio</vt:lpstr>
      <vt:lpstr>PowerPoint 演示文稿</vt:lpstr>
      <vt:lpstr>现代软件工程简介</vt:lpstr>
      <vt:lpstr>现代软件工程简介</vt:lpstr>
      <vt:lpstr>现代软件工程简介</vt:lpstr>
      <vt:lpstr>现代软件工程简介</vt:lpstr>
      <vt:lpstr>主要内容</vt:lpstr>
      <vt:lpstr>主要内容</vt:lpstr>
      <vt:lpstr>主要内容</vt:lpstr>
      <vt:lpstr>主要内容</vt:lpstr>
      <vt:lpstr>8号之前</vt:lpstr>
      <vt:lpstr>主要内容</vt:lpstr>
      <vt:lpstr>第5章 团队与流程</vt:lpstr>
      <vt:lpstr>第5章 团队与流程</vt:lpstr>
      <vt:lpstr>第6章 敏捷流程</vt:lpstr>
      <vt:lpstr>敏捷流程原则 1</vt:lpstr>
      <vt:lpstr>敏捷流程原则 1</vt:lpstr>
      <vt:lpstr>敏捷流程原则 2</vt:lpstr>
      <vt:lpstr>敏捷流程原则 2</vt:lpstr>
      <vt:lpstr>敏捷流程原则 3</vt:lpstr>
      <vt:lpstr>敏捷流程原则 3</vt:lpstr>
      <vt:lpstr>敏捷流程原则 3</vt:lpstr>
      <vt:lpstr>敏捷流程原则 4</vt:lpstr>
      <vt:lpstr>敏捷流程原则 5</vt:lpstr>
      <vt:lpstr>敏捷流程原则 5</vt:lpstr>
      <vt:lpstr>敏捷流程原则 6</vt:lpstr>
      <vt:lpstr>敏捷流程原则 7</vt:lpstr>
      <vt:lpstr>敏捷流程原则 8</vt:lpstr>
      <vt:lpstr>敏捷流程原则 9</vt:lpstr>
      <vt:lpstr>敏捷流程原则 10</vt:lpstr>
      <vt:lpstr>敏捷流程原则 10</vt:lpstr>
      <vt:lpstr>敏捷流程原则 10</vt:lpstr>
      <vt:lpstr>敏捷流程原则 10</vt:lpstr>
      <vt:lpstr>敏捷流程原则 11</vt:lpstr>
      <vt:lpstr>敏捷流程原则 11</vt:lpstr>
      <vt:lpstr>敏捷流程原则 12</vt:lpstr>
      <vt:lpstr>敏捷流程原则 12</vt:lpstr>
      <vt:lpstr>敏捷的步骤 1</vt:lpstr>
      <vt:lpstr>敏捷的步骤 2</vt:lpstr>
      <vt:lpstr>敏捷的步骤 3</vt:lpstr>
      <vt:lpstr>敏捷的步骤 3</vt:lpstr>
      <vt:lpstr>敏捷的步骤 3</vt:lpstr>
      <vt:lpstr>敏捷的步骤 3</vt:lpstr>
      <vt:lpstr>敏捷的步骤 3</vt:lpstr>
      <vt:lpstr>敏捷的步骤 4</vt:lpstr>
      <vt:lpstr>敏捷的步骤 4</vt:lpstr>
      <vt:lpstr>敏捷的步骤 4</vt:lpstr>
      <vt:lpstr>敏捷的步骤 4</vt:lpstr>
      <vt:lpstr>敏捷的步骤 4</vt:lpstr>
      <vt:lpstr>敏捷的步骤 4</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团队管理</vt:lpstr>
      <vt:lpstr>团队管理</vt:lpstr>
      <vt:lpstr>问题</vt:lpstr>
      <vt:lpstr>主要内容</vt:lpstr>
      <vt:lpstr>团队管理</vt:lpstr>
      <vt:lpstr>一.软件团队管理概述</vt:lpstr>
      <vt:lpstr>软件团队管理概述</vt:lpstr>
      <vt:lpstr>软件团队管理概述</vt:lpstr>
      <vt:lpstr>软件团队管理概述</vt:lpstr>
      <vt:lpstr>软件团队管理概述</vt:lpstr>
      <vt:lpstr>软件团队管理概述</vt:lpstr>
      <vt:lpstr>二.软件项目组织计划编制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软件项目组织计划编制 </vt:lpstr>
      <vt:lpstr>三.团队建设与人员管理</vt:lpstr>
      <vt:lpstr>团队建设与人员管理</vt:lpstr>
      <vt:lpstr>团队建设与人员管理</vt:lpstr>
      <vt:lpstr>2.人员培训</vt:lpstr>
      <vt:lpstr>3.人员激励</vt:lpstr>
      <vt:lpstr>3.人员激励</vt:lpstr>
      <vt:lpstr>马斯洛的需求层次理论</vt:lpstr>
      <vt:lpstr>海兹伯格的激励理论</vt:lpstr>
      <vt:lpstr>麦克勒格的 X－理论</vt:lpstr>
      <vt:lpstr>麦克勒格的 Y －理论</vt:lpstr>
      <vt:lpstr>期望理论（Expectancy Theory）</vt:lpstr>
      <vt:lpstr>4.团队建设管理</vt:lpstr>
      <vt:lpstr>软件项目团队的组建</vt:lpstr>
      <vt:lpstr>软件项目团队的组建</vt:lpstr>
      <vt:lpstr>软件项目团队的组建</vt:lpstr>
      <vt:lpstr>软件团队建设</vt:lpstr>
      <vt:lpstr>软件项目组织计划编制 </vt:lpstr>
      <vt:lpstr>团队建设</vt:lpstr>
      <vt:lpstr>四.团队沟通</vt:lpstr>
      <vt:lpstr>四.团队沟通</vt:lpstr>
      <vt:lpstr>团队沟通</vt:lpstr>
      <vt:lpstr>团队沟通</vt:lpstr>
      <vt:lpstr>团队沟通</vt:lpstr>
      <vt:lpstr>团队沟通</vt:lpstr>
      <vt:lpstr>团队沟通</vt:lpstr>
      <vt:lpstr>团队沟通</vt:lpstr>
      <vt:lpstr>案例分析</vt:lpstr>
      <vt:lpstr>案例分析</vt:lpstr>
      <vt:lpstr>案例分析</vt:lpstr>
      <vt:lpstr>案例分析</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通用商务PPT模板</dc:title>
  <dc:creator>第一PPT模板网-WWW.1PPT.COM</dc:creator>
  <cp:keywords>第一PPT模板网-WWW.1PPT.COM</cp:keywords>
  <cp:lastModifiedBy>Windows 用户</cp:lastModifiedBy>
  <cp:revision>708</cp:revision>
  <dcterms:created xsi:type="dcterms:W3CDTF">2014-03-01T06:31:00Z</dcterms:created>
  <dcterms:modified xsi:type="dcterms:W3CDTF">2018-10-22T02:16:25Z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